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0"/>
  </p:notesMasterIdLst>
  <p:sldIdLst>
    <p:sldId id="256" r:id="rId2"/>
    <p:sldId id="257" r:id="rId3"/>
    <p:sldId id="258" r:id="rId4"/>
    <p:sldId id="260" r:id="rId5"/>
    <p:sldId id="289" r:id="rId6"/>
    <p:sldId id="259" r:id="rId7"/>
    <p:sldId id="266" r:id="rId8"/>
    <p:sldId id="265" r:id="rId9"/>
    <p:sldId id="264" r:id="rId10"/>
    <p:sldId id="321" r:id="rId11"/>
    <p:sldId id="261" r:id="rId12"/>
    <p:sldId id="318" r:id="rId13"/>
    <p:sldId id="324" r:id="rId14"/>
    <p:sldId id="277" r:id="rId15"/>
    <p:sldId id="323" r:id="rId16"/>
    <p:sldId id="325" r:id="rId17"/>
    <p:sldId id="263" r:id="rId18"/>
    <p:sldId id="273" r:id="rId19"/>
  </p:sldIdLst>
  <p:sldSz cx="9144000" cy="5143500" type="screen16x9"/>
  <p:notesSz cx="6858000" cy="9144000"/>
  <p:embeddedFontLst>
    <p:embeddedFont>
      <p:font typeface="Barlow" pitchFamily="2" charset="77"/>
      <p:regular r:id="rId21"/>
      <p:bold r:id="rId22"/>
      <p:italic r:id="rId23"/>
      <p:boldItalic r:id="rId24"/>
    </p:embeddedFont>
    <p:embeddedFont>
      <p:font typeface="Barlow Medium" panose="020F0502020204030204" pitchFamily="34"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Georgia" panose="02040502050405020303" pitchFamily="18"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E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BE9040-CE7F-DE44-9AFA-DD68A090F3BB}" v="29" dt="2022-01-27T15:34:56.7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7"/>
  </p:normalViewPr>
  <p:slideViewPr>
    <p:cSldViewPr snapToGrid="0">
      <p:cViewPr varScale="1">
        <p:scale>
          <a:sx n="110" d="100"/>
          <a:sy n="110" d="100"/>
        </p:scale>
        <p:origin x="184"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fb87c9a92b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 name="Google Shape;57;gfb87c9a92b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fb87c9a92b_0_1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5" name="Google Shape;685;gfb87c9a92b_0_1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3216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fb87c9a92b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fb87c9a92b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7706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fb87c9a92b_0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 name="Google Shape;519;gfb87c9a92b_0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7093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fb87c9a92b_0_1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9" name="Google Shape;619;gfb87c9a92b_0_1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fb87c9a92b_0_1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0" name="Google Shape;600;gfb87c9a92b_0_1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0630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fb87c9a92b_0_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fb87c9a92b_0_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9518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b87c9a92b_0_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fb87c9a92b_0_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fb87c9a92b_0_10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gfb87c9a92b_0_10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fb87c9a92b_0_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 name="Google Shape;78;gfb87c9a92b_0_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fb87c9a92b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fb87c9a92b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fb87c9a92b_0_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fb87c9a92b_0_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912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fb87c9a92b_0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gfb87c9a92b_0_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fb87c9a92b_0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gfb87c9a92b_0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fb87c9a92b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gfb87c9a92b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fb87c9a92b_0_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fb87c9a92b_0_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590675" y="-430404"/>
            <a:ext cx="6391200" cy="6391200"/>
          </a:xfrm>
          <a:prstGeom prst="chord">
            <a:avLst>
              <a:gd name="adj1" fmla="val 14385217"/>
              <a:gd name="adj2" fmla="val 7208317"/>
            </a:avLst>
          </a:pr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 name="Google Shape;11;p2"/>
          <p:cNvSpPr/>
          <p:nvPr/>
        </p:nvSpPr>
        <p:spPr>
          <a:xfrm>
            <a:off x="449540" y="784173"/>
            <a:ext cx="539646" cy="134911"/>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 name="Google Shape;12;p2"/>
          <p:cNvSpPr txBox="1">
            <a:spLocks noGrp="1"/>
          </p:cNvSpPr>
          <p:nvPr>
            <p:ph type="ctrTitle"/>
          </p:nvPr>
        </p:nvSpPr>
        <p:spPr>
          <a:xfrm>
            <a:off x="514350" y="1838325"/>
            <a:ext cx="3497400" cy="1847100"/>
          </a:xfrm>
          <a:prstGeom prst="rect">
            <a:avLst/>
          </a:prstGeom>
        </p:spPr>
        <p:txBody>
          <a:bodyPr spcFirstLastPara="1" wrap="square" lIns="0" tIns="0" rIns="0" bIns="0" anchor="ctr"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
        <p:nvSpPr>
          <p:cNvPr id="13" name="Google Shape;13;p2"/>
          <p:cNvSpPr txBox="1">
            <a:spLocks noGrp="1"/>
          </p:cNvSpPr>
          <p:nvPr>
            <p:ph type="sldNum" idx="12"/>
          </p:nvPr>
        </p:nvSpPr>
        <p:spPr>
          <a:xfrm>
            <a:off x="314625" y="4788300"/>
            <a:ext cx="548700" cy="182700"/>
          </a:xfrm>
          <a:prstGeom prst="rect">
            <a:avLst/>
          </a:prstGeom>
        </p:spPr>
        <p:txBody>
          <a:bodyPr spcFirstLastPara="1" wrap="square" lIns="0" tIns="0" rIns="0" bIns="0" anchor="t" anchorCtr="0">
            <a:noAutofit/>
          </a:bodyPr>
          <a:lstStyle>
            <a:lvl1pPr lvl="0" algn="l">
              <a:buNone/>
              <a:defRPr/>
            </a:lvl1pPr>
            <a:lvl2pPr lvl="1" algn="l">
              <a:buNone/>
              <a:defRPr/>
            </a:lvl2pPr>
            <a:lvl3pPr lvl="2" algn="l">
              <a:buNone/>
              <a:defRPr/>
            </a:lvl3pPr>
            <a:lvl4pPr lvl="3" algn="l">
              <a:buNone/>
              <a:defRPr/>
            </a:lvl4pPr>
            <a:lvl5pPr lvl="4" algn="l">
              <a:buNone/>
              <a:defRPr/>
            </a:lvl5pPr>
            <a:lvl6pPr lvl="5" algn="l">
              <a:buNone/>
              <a:defRPr/>
            </a:lvl6pPr>
            <a:lvl7pPr lvl="6" algn="l">
              <a:buNone/>
              <a:defRPr/>
            </a:lvl7pPr>
            <a:lvl8pPr lvl="7" algn="l">
              <a:buNone/>
              <a:defRPr/>
            </a:lvl8pPr>
            <a:lvl9pPr lvl="8" algn="l">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1"/>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a:off x="100" y="0"/>
            <a:ext cx="9144000" cy="5151300"/>
          </a:xfrm>
          <a:prstGeom prst="rect">
            <a:avLst/>
          </a:prstGeom>
          <a:solidFill>
            <a:srgbClr val="363739">
              <a:alpha val="70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sldNum" idx="12"/>
          </p:nvPr>
        </p:nvSpPr>
        <p:spPr>
          <a:xfrm>
            <a:off x="8532425" y="4618200"/>
            <a:ext cx="611400" cy="525300"/>
          </a:xfrm>
          <a:prstGeom prst="rect">
            <a:avLst/>
          </a:prstGeom>
          <a:solidFill>
            <a:schemeClr val="accent1"/>
          </a:solidFill>
        </p:spPr>
        <p:txBody>
          <a:bodyPr spcFirstLastPara="1" wrap="square" lIns="0" tIns="0" rIns="0" bIns="0"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
        <p:nvSpPr>
          <p:cNvPr id="17" name="Google Shape;17;p3"/>
          <p:cNvSpPr txBox="1">
            <a:spLocks noGrp="1"/>
          </p:cNvSpPr>
          <p:nvPr>
            <p:ph type="ctrTitle"/>
          </p:nvPr>
        </p:nvSpPr>
        <p:spPr>
          <a:xfrm>
            <a:off x="514350" y="2263175"/>
            <a:ext cx="5557200" cy="631200"/>
          </a:xfrm>
          <a:prstGeom prst="rect">
            <a:avLst/>
          </a:prstGeom>
        </p:spPr>
        <p:txBody>
          <a:bodyPr spcFirstLastPara="1" wrap="square" lIns="0" tIns="0" rIns="0" bIns="0" anchor="ctr" anchorCtr="0">
            <a:noAutofit/>
          </a:bodyPr>
          <a:lstStyle>
            <a:lvl1pPr lvl="0" rtl="0">
              <a:spcBef>
                <a:spcPts val="0"/>
              </a:spcBef>
              <a:spcAft>
                <a:spcPts val="0"/>
              </a:spcAft>
              <a:buClr>
                <a:schemeClr val="accent1"/>
              </a:buClr>
              <a:buSzPts val="4100"/>
              <a:buNone/>
              <a:defRPr>
                <a:solidFill>
                  <a:schemeClr val="accent1"/>
                </a:solidFill>
              </a:defRPr>
            </a:lvl1pPr>
            <a:lvl2pPr lvl="1" rtl="0">
              <a:spcBef>
                <a:spcPts val="0"/>
              </a:spcBef>
              <a:spcAft>
                <a:spcPts val="0"/>
              </a:spcAft>
              <a:buClr>
                <a:schemeClr val="accent1"/>
              </a:buClr>
              <a:buSzPts val="4100"/>
              <a:buNone/>
              <a:defRPr>
                <a:solidFill>
                  <a:schemeClr val="accent1"/>
                </a:solidFill>
              </a:defRPr>
            </a:lvl2pPr>
            <a:lvl3pPr lvl="2" rtl="0">
              <a:spcBef>
                <a:spcPts val="0"/>
              </a:spcBef>
              <a:spcAft>
                <a:spcPts val="0"/>
              </a:spcAft>
              <a:buClr>
                <a:schemeClr val="accent1"/>
              </a:buClr>
              <a:buSzPts val="4100"/>
              <a:buNone/>
              <a:defRPr>
                <a:solidFill>
                  <a:schemeClr val="accent1"/>
                </a:solidFill>
              </a:defRPr>
            </a:lvl3pPr>
            <a:lvl4pPr lvl="3" rtl="0">
              <a:spcBef>
                <a:spcPts val="0"/>
              </a:spcBef>
              <a:spcAft>
                <a:spcPts val="0"/>
              </a:spcAft>
              <a:buClr>
                <a:schemeClr val="accent1"/>
              </a:buClr>
              <a:buSzPts val="4100"/>
              <a:buNone/>
              <a:defRPr>
                <a:solidFill>
                  <a:schemeClr val="accent1"/>
                </a:solidFill>
              </a:defRPr>
            </a:lvl4pPr>
            <a:lvl5pPr lvl="4" rtl="0">
              <a:spcBef>
                <a:spcPts val="0"/>
              </a:spcBef>
              <a:spcAft>
                <a:spcPts val="0"/>
              </a:spcAft>
              <a:buClr>
                <a:schemeClr val="accent1"/>
              </a:buClr>
              <a:buSzPts val="4100"/>
              <a:buNone/>
              <a:defRPr>
                <a:solidFill>
                  <a:schemeClr val="accent1"/>
                </a:solidFill>
              </a:defRPr>
            </a:lvl5pPr>
            <a:lvl6pPr lvl="5" rtl="0">
              <a:spcBef>
                <a:spcPts val="0"/>
              </a:spcBef>
              <a:spcAft>
                <a:spcPts val="0"/>
              </a:spcAft>
              <a:buClr>
                <a:schemeClr val="accent1"/>
              </a:buClr>
              <a:buSzPts val="4100"/>
              <a:buNone/>
              <a:defRPr>
                <a:solidFill>
                  <a:schemeClr val="accent1"/>
                </a:solidFill>
              </a:defRPr>
            </a:lvl6pPr>
            <a:lvl7pPr lvl="6" rtl="0">
              <a:spcBef>
                <a:spcPts val="0"/>
              </a:spcBef>
              <a:spcAft>
                <a:spcPts val="0"/>
              </a:spcAft>
              <a:buClr>
                <a:schemeClr val="accent1"/>
              </a:buClr>
              <a:buSzPts val="4100"/>
              <a:buNone/>
              <a:defRPr>
                <a:solidFill>
                  <a:schemeClr val="accent1"/>
                </a:solidFill>
              </a:defRPr>
            </a:lvl7pPr>
            <a:lvl8pPr lvl="7" rtl="0">
              <a:spcBef>
                <a:spcPts val="0"/>
              </a:spcBef>
              <a:spcAft>
                <a:spcPts val="0"/>
              </a:spcAft>
              <a:buClr>
                <a:schemeClr val="accent1"/>
              </a:buClr>
              <a:buSzPts val="4100"/>
              <a:buNone/>
              <a:defRPr>
                <a:solidFill>
                  <a:schemeClr val="accent1"/>
                </a:solidFill>
              </a:defRPr>
            </a:lvl8pPr>
            <a:lvl9pPr lvl="8" rtl="0">
              <a:spcBef>
                <a:spcPts val="0"/>
              </a:spcBef>
              <a:spcAft>
                <a:spcPts val="0"/>
              </a:spcAft>
              <a:buClr>
                <a:schemeClr val="accent1"/>
              </a:buClr>
              <a:buSzPts val="4100"/>
              <a:buNone/>
              <a:defRPr>
                <a:solidFill>
                  <a:schemeClr val="accent1"/>
                </a:solidFill>
              </a:defRPr>
            </a:lvl9pPr>
          </a:lstStyle>
          <a:p>
            <a:endParaRPr/>
          </a:p>
        </p:txBody>
      </p:sp>
      <p:sp>
        <p:nvSpPr>
          <p:cNvPr id="18" name="Google Shape;18;p3"/>
          <p:cNvSpPr txBox="1">
            <a:spLocks noGrp="1"/>
          </p:cNvSpPr>
          <p:nvPr>
            <p:ph type="subTitle" idx="1"/>
          </p:nvPr>
        </p:nvSpPr>
        <p:spPr>
          <a:xfrm>
            <a:off x="514350" y="2894375"/>
            <a:ext cx="5557200" cy="2748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None/>
              <a:defRPr>
                <a:solidFill>
                  <a:schemeClr val="lt2"/>
                </a:solidFill>
              </a:defRPr>
            </a:lvl1pPr>
            <a:lvl2pPr lvl="1" rtl="0">
              <a:spcBef>
                <a:spcPts val="800"/>
              </a:spcBef>
              <a:spcAft>
                <a:spcPts val="0"/>
              </a:spcAft>
              <a:buClr>
                <a:schemeClr val="lt2"/>
              </a:buClr>
              <a:buSzPts val="3000"/>
              <a:buNone/>
              <a:defRPr sz="3000">
                <a:solidFill>
                  <a:schemeClr val="lt2"/>
                </a:solidFill>
              </a:defRPr>
            </a:lvl2pPr>
            <a:lvl3pPr lvl="2" rtl="0">
              <a:spcBef>
                <a:spcPts val="800"/>
              </a:spcBef>
              <a:spcAft>
                <a:spcPts val="0"/>
              </a:spcAft>
              <a:buClr>
                <a:schemeClr val="lt2"/>
              </a:buClr>
              <a:buSzPts val="3000"/>
              <a:buNone/>
              <a:defRPr sz="3000">
                <a:solidFill>
                  <a:schemeClr val="lt2"/>
                </a:solidFill>
              </a:defRPr>
            </a:lvl3pPr>
            <a:lvl4pPr lvl="3" rtl="0">
              <a:spcBef>
                <a:spcPts val="800"/>
              </a:spcBef>
              <a:spcAft>
                <a:spcPts val="0"/>
              </a:spcAft>
              <a:buClr>
                <a:schemeClr val="lt2"/>
              </a:buClr>
              <a:buSzPts val="3000"/>
              <a:buNone/>
              <a:defRPr sz="3000">
                <a:solidFill>
                  <a:schemeClr val="lt2"/>
                </a:solidFill>
              </a:defRPr>
            </a:lvl4pPr>
            <a:lvl5pPr lvl="4" rtl="0">
              <a:spcBef>
                <a:spcPts val="800"/>
              </a:spcBef>
              <a:spcAft>
                <a:spcPts val="0"/>
              </a:spcAft>
              <a:buClr>
                <a:schemeClr val="lt2"/>
              </a:buClr>
              <a:buSzPts val="3000"/>
              <a:buNone/>
              <a:defRPr sz="3000">
                <a:solidFill>
                  <a:schemeClr val="lt2"/>
                </a:solidFill>
              </a:defRPr>
            </a:lvl5pPr>
            <a:lvl6pPr lvl="5" rtl="0">
              <a:spcBef>
                <a:spcPts val="800"/>
              </a:spcBef>
              <a:spcAft>
                <a:spcPts val="0"/>
              </a:spcAft>
              <a:buClr>
                <a:schemeClr val="lt2"/>
              </a:buClr>
              <a:buSzPts val="3000"/>
              <a:buNone/>
              <a:defRPr sz="3000">
                <a:solidFill>
                  <a:schemeClr val="lt2"/>
                </a:solidFill>
              </a:defRPr>
            </a:lvl6pPr>
            <a:lvl7pPr lvl="6" rtl="0">
              <a:spcBef>
                <a:spcPts val="800"/>
              </a:spcBef>
              <a:spcAft>
                <a:spcPts val="0"/>
              </a:spcAft>
              <a:buClr>
                <a:schemeClr val="lt2"/>
              </a:buClr>
              <a:buSzPts val="3000"/>
              <a:buNone/>
              <a:defRPr sz="3000">
                <a:solidFill>
                  <a:schemeClr val="lt2"/>
                </a:solidFill>
              </a:defRPr>
            </a:lvl7pPr>
            <a:lvl8pPr lvl="7" rtl="0">
              <a:spcBef>
                <a:spcPts val="800"/>
              </a:spcBef>
              <a:spcAft>
                <a:spcPts val="0"/>
              </a:spcAft>
              <a:buClr>
                <a:schemeClr val="lt2"/>
              </a:buClr>
              <a:buSzPts val="3000"/>
              <a:buNone/>
              <a:defRPr sz="3000">
                <a:solidFill>
                  <a:schemeClr val="lt2"/>
                </a:solidFill>
              </a:defRPr>
            </a:lvl8pPr>
            <a:lvl9pPr lvl="8" rtl="0">
              <a:spcBef>
                <a:spcPts val="800"/>
              </a:spcBef>
              <a:spcAft>
                <a:spcPts val="800"/>
              </a:spcAft>
              <a:buClr>
                <a:schemeClr val="lt2"/>
              </a:buClr>
              <a:buSzPts val="3000"/>
              <a:buNone/>
              <a:defRPr sz="3000">
                <a:solidFill>
                  <a:schemeClr val="lt2"/>
                </a:solidFill>
              </a:defRPr>
            </a:lvl9pPr>
          </a:lstStyle>
          <a:p>
            <a:endParaRPr/>
          </a:p>
        </p:txBody>
      </p:sp>
      <p:sp>
        <p:nvSpPr>
          <p:cNvPr id="19" name="Google Shape;19;p3"/>
          <p:cNvSpPr/>
          <p:nvPr/>
        </p:nvSpPr>
        <p:spPr>
          <a:xfrm>
            <a:off x="342900" y="361950"/>
            <a:ext cx="539646" cy="134911"/>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515525" y="2260775"/>
            <a:ext cx="4784400" cy="2346900"/>
          </a:xfrm>
          <a:prstGeom prst="rect">
            <a:avLst/>
          </a:prstGeom>
        </p:spPr>
        <p:txBody>
          <a:bodyPr spcFirstLastPara="1" wrap="square" lIns="0" tIns="0" rIns="0" bIns="0" anchor="b" anchorCtr="0">
            <a:noAutofit/>
          </a:bodyPr>
          <a:lstStyle>
            <a:lvl1pPr marL="457200" lvl="0" indent="-488950" rtl="0">
              <a:spcBef>
                <a:spcPts val="0"/>
              </a:spcBef>
              <a:spcAft>
                <a:spcPts val="0"/>
              </a:spcAft>
              <a:buSzPts val="4100"/>
              <a:buChar char="•"/>
              <a:defRPr sz="4100" b="1"/>
            </a:lvl1pPr>
            <a:lvl2pPr marL="914400" lvl="1" indent="-488950" rtl="0">
              <a:spcBef>
                <a:spcPts val="800"/>
              </a:spcBef>
              <a:spcAft>
                <a:spcPts val="0"/>
              </a:spcAft>
              <a:buSzPts val="4100"/>
              <a:buChar char="○"/>
              <a:defRPr sz="4100" b="1"/>
            </a:lvl2pPr>
            <a:lvl3pPr marL="1371600" lvl="2" indent="-488950" rtl="0">
              <a:spcBef>
                <a:spcPts val="800"/>
              </a:spcBef>
              <a:spcAft>
                <a:spcPts val="0"/>
              </a:spcAft>
              <a:buSzPts val="4100"/>
              <a:buChar char="■"/>
              <a:defRPr sz="4100" b="1"/>
            </a:lvl3pPr>
            <a:lvl4pPr marL="1828800" lvl="3" indent="-488950" rtl="0">
              <a:spcBef>
                <a:spcPts val="800"/>
              </a:spcBef>
              <a:spcAft>
                <a:spcPts val="0"/>
              </a:spcAft>
              <a:buSzPts val="4100"/>
              <a:buChar char="●"/>
              <a:defRPr sz="4100" b="1"/>
            </a:lvl4pPr>
            <a:lvl5pPr marL="2286000" lvl="4" indent="-488950" rtl="0">
              <a:spcBef>
                <a:spcPts val="800"/>
              </a:spcBef>
              <a:spcAft>
                <a:spcPts val="0"/>
              </a:spcAft>
              <a:buSzPts val="4100"/>
              <a:buChar char="○"/>
              <a:defRPr sz="4100" b="1"/>
            </a:lvl5pPr>
            <a:lvl6pPr marL="2743200" lvl="5" indent="-488950" rtl="0">
              <a:spcBef>
                <a:spcPts val="800"/>
              </a:spcBef>
              <a:spcAft>
                <a:spcPts val="0"/>
              </a:spcAft>
              <a:buSzPts val="4100"/>
              <a:buChar char="■"/>
              <a:defRPr sz="4100" b="1"/>
            </a:lvl6pPr>
            <a:lvl7pPr marL="3200400" lvl="6" indent="-488950" rtl="0">
              <a:spcBef>
                <a:spcPts val="800"/>
              </a:spcBef>
              <a:spcAft>
                <a:spcPts val="0"/>
              </a:spcAft>
              <a:buSzPts val="4100"/>
              <a:buChar char="●"/>
              <a:defRPr sz="4100" b="1"/>
            </a:lvl7pPr>
            <a:lvl8pPr marL="3657600" lvl="7" indent="-488950" rtl="0">
              <a:spcBef>
                <a:spcPts val="800"/>
              </a:spcBef>
              <a:spcAft>
                <a:spcPts val="0"/>
              </a:spcAft>
              <a:buSzPts val="4100"/>
              <a:buChar char="○"/>
              <a:defRPr sz="4100" b="1"/>
            </a:lvl8pPr>
            <a:lvl9pPr marL="4114800" lvl="8" indent="-488950" rtl="0">
              <a:spcBef>
                <a:spcPts val="800"/>
              </a:spcBef>
              <a:spcAft>
                <a:spcPts val="800"/>
              </a:spcAft>
              <a:buSzPts val="4100"/>
              <a:buChar char="■"/>
              <a:defRPr sz="4100" b="1"/>
            </a:lvl9pPr>
          </a:lstStyle>
          <a:p>
            <a:endParaRPr/>
          </a:p>
        </p:txBody>
      </p:sp>
      <p:sp>
        <p:nvSpPr>
          <p:cNvPr id="22" name="Google Shape;22;p4"/>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3" name="Google Shape;23;p4"/>
          <p:cNvSpPr/>
          <p:nvPr/>
        </p:nvSpPr>
        <p:spPr>
          <a:xfrm>
            <a:off x="515532" y="604394"/>
            <a:ext cx="537342" cy="53975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dk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4" name="Google Shape;24;p4"/>
          <p:cNvSpPr/>
          <p:nvPr/>
        </p:nvSpPr>
        <p:spPr>
          <a:xfrm>
            <a:off x="6549307" y="869192"/>
            <a:ext cx="1810639" cy="1810639"/>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lt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5" name="Google Shape;25;p4"/>
          <p:cNvSpPr/>
          <p:nvPr/>
        </p:nvSpPr>
        <p:spPr>
          <a:xfrm>
            <a:off x="5817581" y="2205888"/>
            <a:ext cx="1467171" cy="734205"/>
          </a:xfrm>
          <a:custGeom>
            <a:avLst/>
            <a:gdLst/>
            <a:ahLst/>
            <a:cxnLst/>
            <a:rect l="l" t="t" r="r" b="b"/>
            <a:pathLst>
              <a:path w="2934342" h="1468410" extrusionOk="0">
                <a:moveTo>
                  <a:pt x="2934342" y="0"/>
                </a:moveTo>
                <a:cubicBezTo>
                  <a:pt x="2934342" y="811099"/>
                  <a:pt x="2277030" y="1468411"/>
                  <a:pt x="1465931" y="1468411"/>
                </a:cubicBezTo>
                <a:cubicBezTo>
                  <a:pt x="654832" y="1468411"/>
                  <a:pt x="0" y="811099"/>
                  <a:pt x="0" y="0"/>
                </a:cubicBezTo>
                <a:lnTo>
                  <a:pt x="2934342" y="0"/>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 name="Google Shape;26;p4"/>
          <p:cNvSpPr/>
          <p:nvPr/>
        </p:nvSpPr>
        <p:spPr>
          <a:xfrm>
            <a:off x="697262" y="806038"/>
            <a:ext cx="173875" cy="136473"/>
          </a:xfrm>
          <a:prstGeom prst="rect">
            <a:avLst/>
          </a:prstGeom>
        </p:spPr>
        <p:txBody>
          <a:bodyPr>
            <a:prstTxWarp prst="textPlain">
              <a:avLst/>
            </a:prstTxWarp>
          </a:bodyPr>
          <a:lstStyle/>
          <a:p>
            <a:pPr lvl="0" algn="ctr"/>
            <a:r>
              <a:rPr b="1" i="0">
                <a:ln>
                  <a:noFill/>
                </a:ln>
                <a:solidFill>
                  <a:schemeClr val="lt2"/>
                </a:solidFill>
                <a:latin typeface="Georgia"/>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516600" y="514350"/>
            <a:ext cx="6480000" cy="717900"/>
          </a:xfrm>
          <a:prstGeom prst="rect">
            <a:avLst/>
          </a:prstGeom>
        </p:spPr>
        <p:txBody>
          <a:bodyPr spcFirstLastPara="1" wrap="square" lIns="0" tIns="0" rIns="0" bIns="0"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29" name="Google Shape;29;p5"/>
          <p:cNvSpPr txBox="1">
            <a:spLocks noGrp="1"/>
          </p:cNvSpPr>
          <p:nvPr>
            <p:ph type="body" idx="1"/>
          </p:nvPr>
        </p:nvSpPr>
        <p:spPr>
          <a:xfrm>
            <a:off x="516600" y="1967475"/>
            <a:ext cx="6768900" cy="2420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30" name="Google Shape;30;p5"/>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516600" y="514350"/>
            <a:ext cx="6480000" cy="717900"/>
          </a:xfrm>
          <a:prstGeom prst="rect">
            <a:avLst/>
          </a:prstGeom>
        </p:spPr>
        <p:txBody>
          <a:bodyPr spcFirstLastPara="1" wrap="square" lIns="0" tIns="0" rIns="0" bIns="0"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33" name="Google Shape;33;p6"/>
          <p:cNvSpPr txBox="1">
            <a:spLocks noGrp="1"/>
          </p:cNvSpPr>
          <p:nvPr>
            <p:ph type="body" idx="1"/>
          </p:nvPr>
        </p:nvSpPr>
        <p:spPr>
          <a:xfrm>
            <a:off x="516600" y="1967475"/>
            <a:ext cx="3162600" cy="24900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34" name="Google Shape;34;p6"/>
          <p:cNvSpPr txBox="1">
            <a:spLocks noGrp="1"/>
          </p:cNvSpPr>
          <p:nvPr>
            <p:ph type="body" idx="2"/>
          </p:nvPr>
        </p:nvSpPr>
        <p:spPr>
          <a:xfrm>
            <a:off x="4122876" y="1967475"/>
            <a:ext cx="3162600" cy="24900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35" name="Google Shape;35;p6"/>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516600" y="514350"/>
            <a:ext cx="6480000" cy="717900"/>
          </a:xfrm>
          <a:prstGeom prst="rect">
            <a:avLst/>
          </a:prstGeom>
        </p:spPr>
        <p:txBody>
          <a:bodyPr spcFirstLastPara="1" wrap="square" lIns="0" tIns="0" rIns="0" bIns="0"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38" name="Google Shape;38;p7"/>
          <p:cNvSpPr txBox="1">
            <a:spLocks noGrp="1"/>
          </p:cNvSpPr>
          <p:nvPr>
            <p:ph type="body" idx="1"/>
          </p:nvPr>
        </p:nvSpPr>
        <p:spPr>
          <a:xfrm>
            <a:off x="516600" y="1967475"/>
            <a:ext cx="2108700" cy="25533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39" name="Google Shape;39;p7"/>
          <p:cNvSpPr txBox="1">
            <a:spLocks noGrp="1"/>
          </p:cNvSpPr>
          <p:nvPr>
            <p:ph type="body" idx="2"/>
          </p:nvPr>
        </p:nvSpPr>
        <p:spPr>
          <a:xfrm>
            <a:off x="2846689" y="1967475"/>
            <a:ext cx="2108700" cy="25533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40" name="Google Shape;40;p7"/>
          <p:cNvSpPr txBox="1">
            <a:spLocks noGrp="1"/>
          </p:cNvSpPr>
          <p:nvPr>
            <p:ph type="body" idx="3"/>
          </p:nvPr>
        </p:nvSpPr>
        <p:spPr>
          <a:xfrm>
            <a:off x="5176777" y="1967475"/>
            <a:ext cx="2108700" cy="25533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endParaRPr/>
          </a:p>
        </p:txBody>
      </p:sp>
      <p:sp>
        <p:nvSpPr>
          <p:cNvPr id="41" name="Google Shape;41;p7"/>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516600" y="514350"/>
            <a:ext cx="6480000" cy="717900"/>
          </a:xfrm>
          <a:prstGeom prst="rect">
            <a:avLst/>
          </a:prstGeom>
        </p:spPr>
        <p:txBody>
          <a:bodyPr spcFirstLastPara="1" wrap="square" lIns="0" tIns="0" rIns="0" bIns="0" anchor="t"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44" name="Google Shape;44;p8"/>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subtitle">
  <p:cSld name="TITLE_ONLY_1">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516600" y="1655400"/>
            <a:ext cx="3679200" cy="1411500"/>
          </a:xfrm>
          <a:prstGeom prst="rect">
            <a:avLst/>
          </a:prstGeom>
        </p:spPr>
        <p:txBody>
          <a:bodyPr spcFirstLastPara="1" wrap="square" lIns="0" tIns="0" rIns="0" bIns="0" anchor="b" anchorCtr="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a:endParaRPr/>
          </a:p>
        </p:txBody>
      </p:sp>
      <p:sp>
        <p:nvSpPr>
          <p:cNvPr id="47" name="Google Shape;47;p9"/>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9"/>
          <p:cNvSpPr/>
          <p:nvPr/>
        </p:nvSpPr>
        <p:spPr>
          <a:xfrm>
            <a:off x="244527" y="379439"/>
            <a:ext cx="539646" cy="134912"/>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 name="Google Shape;49;p9"/>
          <p:cNvSpPr txBox="1">
            <a:spLocks noGrp="1"/>
          </p:cNvSpPr>
          <p:nvPr>
            <p:ph type="subTitle" idx="1"/>
          </p:nvPr>
        </p:nvSpPr>
        <p:spPr>
          <a:xfrm>
            <a:off x="516600" y="3066900"/>
            <a:ext cx="3679200" cy="268200"/>
          </a:xfrm>
          <a:prstGeom prst="rect">
            <a:avLst/>
          </a:prstGeom>
        </p:spPr>
        <p:txBody>
          <a:bodyPr spcFirstLastPara="1" wrap="square" lIns="0" tIns="0" rIns="0" bIns="0" anchor="t" anchorCtr="0">
            <a:noAutofit/>
          </a:bodyPr>
          <a:lstStyle>
            <a:lvl1pPr lvl="0">
              <a:spcBef>
                <a:spcPts val="0"/>
              </a:spcBef>
              <a:spcAft>
                <a:spcPts val="0"/>
              </a:spcAft>
              <a:buSzPts val="1600"/>
              <a:buFont typeface="Barlow Medium"/>
              <a:buNone/>
              <a:defRPr>
                <a:latin typeface="Barlow Medium"/>
                <a:ea typeface="Barlow Medium"/>
                <a:cs typeface="Barlow Medium"/>
                <a:sym typeface="Barlow Medium"/>
              </a:defRPr>
            </a:lvl1pPr>
            <a:lvl2pPr lvl="1">
              <a:spcBef>
                <a:spcPts val="800"/>
              </a:spcBef>
              <a:spcAft>
                <a:spcPts val="0"/>
              </a:spcAft>
              <a:buSzPts val="1600"/>
              <a:buFont typeface="Barlow Medium"/>
              <a:buNone/>
              <a:defRPr>
                <a:latin typeface="Barlow Medium"/>
                <a:ea typeface="Barlow Medium"/>
                <a:cs typeface="Barlow Medium"/>
                <a:sym typeface="Barlow Medium"/>
              </a:defRPr>
            </a:lvl2pPr>
            <a:lvl3pPr lvl="2">
              <a:spcBef>
                <a:spcPts val="800"/>
              </a:spcBef>
              <a:spcAft>
                <a:spcPts val="0"/>
              </a:spcAft>
              <a:buSzPts val="1600"/>
              <a:buFont typeface="Barlow Medium"/>
              <a:buNone/>
              <a:defRPr>
                <a:latin typeface="Barlow Medium"/>
                <a:ea typeface="Barlow Medium"/>
                <a:cs typeface="Barlow Medium"/>
                <a:sym typeface="Barlow Medium"/>
              </a:defRPr>
            </a:lvl3pPr>
            <a:lvl4pPr lvl="3">
              <a:spcBef>
                <a:spcPts val="800"/>
              </a:spcBef>
              <a:spcAft>
                <a:spcPts val="0"/>
              </a:spcAft>
              <a:buSzPts val="1600"/>
              <a:buFont typeface="Barlow Medium"/>
              <a:buNone/>
              <a:defRPr>
                <a:latin typeface="Barlow Medium"/>
                <a:ea typeface="Barlow Medium"/>
                <a:cs typeface="Barlow Medium"/>
                <a:sym typeface="Barlow Medium"/>
              </a:defRPr>
            </a:lvl4pPr>
            <a:lvl5pPr lvl="4">
              <a:spcBef>
                <a:spcPts val="800"/>
              </a:spcBef>
              <a:spcAft>
                <a:spcPts val="0"/>
              </a:spcAft>
              <a:buSzPts val="1600"/>
              <a:buFont typeface="Barlow Medium"/>
              <a:buNone/>
              <a:defRPr>
                <a:latin typeface="Barlow Medium"/>
                <a:ea typeface="Barlow Medium"/>
                <a:cs typeface="Barlow Medium"/>
                <a:sym typeface="Barlow Medium"/>
              </a:defRPr>
            </a:lvl5pPr>
            <a:lvl6pPr lvl="5">
              <a:spcBef>
                <a:spcPts val="800"/>
              </a:spcBef>
              <a:spcAft>
                <a:spcPts val="0"/>
              </a:spcAft>
              <a:buSzPts val="1600"/>
              <a:buFont typeface="Barlow Medium"/>
              <a:buNone/>
              <a:defRPr>
                <a:latin typeface="Barlow Medium"/>
                <a:ea typeface="Barlow Medium"/>
                <a:cs typeface="Barlow Medium"/>
                <a:sym typeface="Barlow Medium"/>
              </a:defRPr>
            </a:lvl6pPr>
            <a:lvl7pPr lvl="6">
              <a:spcBef>
                <a:spcPts val="800"/>
              </a:spcBef>
              <a:spcAft>
                <a:spcPts val="0"/>
              </a:spcAft>
              <a:buSzPts val="1600"/>
              <a:buFont typeface="Barlow Medium"/>
              <a:buNone/>
              <a:defRPr>
                <a:latin typeface="Barlow Medium"/>
                <a:ea typeface="Barlow Medium"/>
                <a:cs typeface="Barlow Medium"/>
                <a:sym typeface="Barlow Medium"/>
              </a:defRPr>
            </a:lvl7pPr>
            <a:lvl8pPr lvl="7">
              <a:spcBef>
                <a:spcPts val="800"/>
              </a:spcBef>
              <a:spcAft>
                <a:spcPts val="0"/>
              </a:spcAft>
              <a:buSzPts val="1600"/>
              <a:buFont typeface="Barlow Medium"/>
              <a:buNone/>
              <a:defRPr>
                <a:latin typeface="Barlow Medium"/>
                <a:ea typeface="Barlow Medium"/>
                <a:cs typeface="Barlow Medium"/>
                <a:sym typeface="Barlow Medium"/>
              </a:defRPr>
            </a:lvl8pPr>
            <a:lvl9pPr lvl="8">
              <a:spcBef>
                <a:spcPts val="800"/>
              </a:spcBef>
              <a:spcAft>
                <a:spcPts val="800"/>
              </a:spcAft>
              <a:buSzPts val="1600"/>
              <a:buFont typeface="Barlow Medium"/>
              <a:buNone/>
              <a:defRPr>
                <a:latin typeface="Barlow Medium"/>
                <a:ea typeface="Barlow Medium"/>
                <a:cs typeface="Barlow Medium"/>
                <a:sym typeface="Barlow Medium"/>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body" idx="1"/>
          </p:nvPr>
        </p:nvSpPr>
        <p:spPr>
          <a:xfrm>
            <a:off x="516600" y="4406300"/>
            <a:ext cx="7772100" cy="3039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52" name="Google Shape;52;p10"/>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6600" y="514350"/>
            <a:ext cx="6480000" cy="717900"/>
          </a:xfrm>
          <a:prstGeom prst="rect">
            <a:avLst/>
          </a:prstGeom>
          <a:noFill/>
          <a:ln>
            <a:noFill/>
          </a:ln>
        </p:spPr>
        <p:txBody>
          <a:bodyPr spcFirstLastPara="1" wrap="square" lIns="0" tIns="0" rIns="0" bIns="0" anchor="t" anchorCtr="0">
            <a:noAutofit/>
          </a:bodyPr>
          <a:lstStyle>
            <a:lvl1pPr lvl="0"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1pPr>
            <a:lvl2pPr lvl="1"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2pPr>
            <a:lvl3pPr lvl="2"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3pPr>
            <a:lvl4pPr lvl="3"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4pPr>
            <a:lvl5pPr lvl="4"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5pPr>
            <a:lvl6pPr lvl="5"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6pPr>
            <a:lvl7pPr lvl="6"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7pPr>
            <a:lvl8pPr lvl="7"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8pPr>
            <a:lvl9pPr lvl="8" rtl="0">
              <a:lnSpc>
                <a:spcPct val="90000"/>
              </a:lnSpc>
              <a:spcBef>
                <a:spcPts val="0"/>
              </a:spcBef>
              <a:spcAft>
                <a:spcPts val="0"/>
              </a:spcAft>
              <a:buClr>
                <a:schemeClr val="dk1"/>
              </a:buClr>
              <a:buSzPts val="4100"/>
              <a:buFont typeface="Barlow"/>
              <a:buNone/>
              <a:defRPr sz="4100" b="1">
                <a:solidFill>
                  <a:schemeClr val="dk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516600" y="1967475"/>
            <a:ext cx="6768900" cy="2420400"/>
          </a:xfrm>
          <a:prstGeom prst="rect">
            <a:avLst/>
          </a:prstGeom>
          <a:noFill/>
          <a:ln>
            <a:noFill/>
          </a:ln>
        </p:spPr>
        <p:txBody>
          <a:bodyPr spcFirstLastPara="1" wrap="square" lIns="0" tIns="0" rIns="0" bIns="0" anchor="t" anchorCtr="0">
            <a:noAutofit/>
          </a:bodyPr>
          <a:lstStyle>
            <a:lvl1pPr marL="457200" lvl="0" indent="-330200" rtl="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marL="914400" lvl="1"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marL="1371600" lvl="2"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marL="1828800" lvl="3"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marL="2286000" lvl="4"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marL="2743200" lvl="5"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marL="3200400" lvl="6"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marL="3657600" lvl="7" indent="-330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marL="4114800" lvl="8" indent="-330200" rtl="0">
              <a:lnSpc>
                <a:spcPct val="115000"/>
              </a:lnSpc>
              <a:spcBef>
                <a:spcPts val="800"/>
              </a:spcBef>
              <a:spcAft>
                <a:spcPts val="800"/>
              </a:spcAft>
              <a:buClr>
                <a:schemeClr val="dk1"/>
              </a:buClr>
              <a:buSzPts val="1600"/>
              <a:buFont typeface="Barlow"/>
              <a:buChar char="■"/>
              <a:defRPr sz="1600">
                <a:solidFill>
                  <a:schemeClr val="dk1"/>
                </a:solidFill>
                <a:latin typeface="Barlow"/>
                <a:ea typeface="Barlow"/>
                <a:cs typeface="Barlow"/>
                <a:sym typeface="Barlow"/>
              </a:defRPr>
            </a:lvl9pPr>
          </a:lstStyle>
          <a:p>
            <a:endParaRPr/>
          </a:p>
        </p:txBody>
      </p:sp>
      <p:sp>
        <p:nvSpPr>
          <p:cNvPr id="8" name="Google Shape;8;p1"/>
          <p:cNvSpPr txBox="1">
            <a:spLocks noGrp="1"/>
          </p:cNvSpPr>
          <p:nvPr>
            <p:ph type="sldNum" idx="12"/>
          </p:nvPr>
        </p:nvSpPr>
        <p:spPr>
          <a:xfrm>
            <a:off x="8376075" y="4749850"/>
            <a:ext cx="548700" cy="181800"/>
          </a:xfrm>
          <a:prstGeom prst="rect">
            <a:avLst/>
          </a:prstGeom>
          <a:noFill/>
          <a:ln>
            <a:noFill/>
          </a:ln>
        </p:spPr>
        <p:txBody>
          <a:bodyPr spcFirstLastPara="1" wrap="square" lIns="0" tIns="0" rIns="0" bIns="0" anchor="ctr" anchorCtr="0">
            <a:noAutofit/>
          </a:bodyPr>
          <a:lstStyle>
            <a:lvl1pPr lvl="0" algn="r" rtl="0">
              <a:buNone/>
              <a:defRPr sz="1100" b="1">
                <a:solidFill>
                  <a:schemeClr val="dk1"/>
                </a:solidFill>
                <a:latin typeface="Barlow"/>
                <a:ea typeface="Barlow"/>
                <a:cs typeface="Barlow"/>
                <a:sym typeface="Barlow"/>
              </a:defRPr>
            </a:lvl1pPr>
            <a:lvl2pPr lvl="1" algn="r" rtl="0">
              <a:buNone/>
              <a:defRPr sz="1100" b="1">
                <a:solidFill>
                  <a:schemeClr val="dk1"/>
                </a:solidFill>
                <a:latin typeface="Barlow"/>
                <a:ea typeface="Barlow"/>
                <a:cs typeface="Barlow"/>
                <a:sym typeface="Barlow"/>
              </a:defRPr>
            </a:lvl2pPr>
            <a:lvl3pPr lvl="2" algn="r" rtl="0">
              <a:buNone/>
              <a:defRPr sz="1100" b="1">
                <a:solidFill>
                  <a:schemeClr val="dk1"/>
                </a:solidFill>
                <a:latin typeface="Barlow"/>
                <a:ea typeface="Barlow"/>
                <a:cs typeface="Barlow"/>
                <a:sym typeface="Barlow"/>
              </a:defRPr>
            </a:lvl3pPr>
            <a:lvl4pPr lvl="3" algn="r" rtl="0">
              <a:buNone/>
              <a:defRPr sz="1100" b="1">
                <a:solidFill>
                  <a:schemeClr val="dk1"/>
                </a:solidFill>
                <a:latin typeface="Barlow"/>
                <a:ea typeface="Barlow"/>
                <a:cs typeface="Barlow"/>
                <a:sym typeface="Barlow"/>
              </a:defRPr>
            </a:lvl4pPr>
            <a:lvl5pPr lvl="4" algn="r" rtl="0">
              <a:buNone/>
              <a:defRPr sz="1100" b="1">
                <a:solidFill>
                  <a:schemeClr val="dk1"/>
                </a:solidFill>
                <a:latin typeface="Barlow"/>
                <a:ea typeface="Barlow"/>
                <a:cs typeface="Barlow"/>
                <a:sym typeface="Barlow"/>
              </a:defRPr>
            </a:lvl5pPr>
            <a:lvl6pPr lvl="5" algn="r" rtl="0">
              <a:buNone/>
              <a:defRPr sz="1100" b="1">
                <a:solidFill>
                  <a:schemeClr val="dk1"/>
                </a:solidFill>
                <a:latin typeface="Barlow"/>
                <a:ea typeface="Barlow"/>
                <a:cs typeface="Barlow"/>
                <a:sym typeface="Barlow"/>
              </a:defRPr>
            </a:lvl6pPr>
            <a:lvl7pPr lvl="6" algn="r" rtl="0">
              <a:buNone/>
              <a:defRPr sz="1100" b="1">
                <a:solidFill>
                  <a:schemeClr val="dk1"/>
                </a:solidFill>
                <a:latin typeface="Barlow"/>
                <a:ea typeface="Barlow"/>
                <a:cs typeface="Barlow"/>
                <a:sym typeface="Barlow"/>
              </a:defRPr>
            </a:lvl7pPr>
            <a:lvl8pPr lvl="7" algn="r" rtl="0">
              <a:buNone/>
              <a:defRPr sz="1100" b="1">
                <a:solidFill>
                  <a:schemeClr val="dk1"/>
                </a:solidFill>
                <a:latin typeface="Barlow"/>
                <a:ea typeface="Barlow"/>
                <a:cs typeface="Barlow"/>
                <a:sym typeface="Barlow"/>
              </a:defRPr>
            </a:lvl8pPr>
            <a:lvl9pPr lvl="8" algn="r" rtl="0">
              <a:buNone/>
              <a:defRPr sz="1100" b="1">
                <a:solidFill>
                  <a:schemeClr val="dk1"/>
                </a:solidFill>
                <a:latin typeface="Barlow"/>
                <a:ea typeface="Barlow"/>
                <a:cs typeface="Barlow"/>
                <a:sym typeface="Barlow"/>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quoteinspector.com/images/money/money-qi58/"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hyperlink" Target="http://technofaq.org/posts/2015/03/the-revolutionary-potential-of-big-data/"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hyperlink" Target="http://scherlund.blogspot.com/2018/01/ai-and-machine-learning-give-new.html" TargetMode="Externa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hyperlink" Target="https://technofaq.org/posts/2017/08/how-data-analytics-affecting-our-everyday-lives/" TargetMode="Externa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8"/>
        <p:cNvGrpSpPr/>
        <p:nvPr/>
      </p:nvGrpSpPr>
      <p:grpSpPr>
        <a:xfrm>
          <a:off x="0" y="0"/>
          <a:ext cx="0" cy="0"/>
          <a:chOff x="0" y="0"/>
          <a:chExt cx="0" cy="0"/>
        </a:xfrm>
      </p:grpSpPr>
      <p:sp>
        <p:nvSpPr>
          <p:cNvPr id="59" name="Google Shape;59;p12"/>
          <p:cNvSpPr txBox="1">
            <a:spLocks noGrp="1"/>
          </p:cNvSpPr>
          <p:nvPr>
            <p:ph type="ctrTitle"/>
          </p:nvPr>
        </p:nvSpPr>
        <p:spPr>
          <a:xfrm>
            <a:off x="514428" y="1402390"/>
            <a:ext cx="4344729" cy="210635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800"/>
              <a:t>Salary Prediction using Linear Regression</a:t>
            </a:r>
            <a:endParaRPr sz="4800"/>
          </a:p>
        </p:txBody>
      </p:sp>
      <p:pic>
        <p:nvPicPr>
          <p:cNvPr id="6" name="Picture 5" descr="A stack of coins&#10;&#10;Description automatically generated with medium confidence">
            <a:extLst>
              <a:ext uri="{FF2B5EF4-FFF2-40B4-BE49-F238E27FC236}">
                <a16:creationId xmlns:a16="http://schemas.microsoft.com/office/drawing/2014/main" id="{6A70E359-47B1-684C-9697-8833B68798C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flipH="1">
            <a:off x="5457917" y="758878"/>
            <a:ext cx="2810655" cy="3625743"/>
          </a:xfrm>
          <a:prstGeom prst="rect">
            <a:avLst/>
          </a:prstGeom>
        </p:spPr>
      </p:pic>
      <p:sp>
        <p:nvSpPr>
          <p:cNvPr id="63" name="Google Shape;63;p12"/>
          <p:cNvSpPr/>
          <p:nvPr/>
        </p:nvSpPr>
        <p:spPr>
          <a:xfrm>
            <a:off x="7506586" y="884649"/>
            <a:ext cx="1441573" cy="774030"/>
          </a:xfrm>
          <a:custGeom>
            <a:avLst/>
            <a:gdLst/>
            <a:ahLst/>
            <a:cxnLst/>
            <a:rect l="l" t="t" r="r" b="b"/>
            <a:pathLst>
              <a:path w="2800464" h="1401415" extrusionOk="0">
                <a:moveTo>
                  <a:pt x="2800465" y="0"/>
                </a:moveTo>
                <a:cubicBezTo>
                  <a:pt x="2800465" y="774093"/>
                  <a:pt x="2173142" y="1401416"/>
                  <a:pt x="1399049" y="1401416"/>
                </a:cubicBezTo>
                <a:cubicBezTo>
                  <a:pt x="624956" y="1401416"/>
                  <a:pt x="0" y="774093"/>
                  <a:pt x="0" y="0"/>
                </a:cubicBezTo>
                <a:lnTo>
                  <a:pt x="2800465" y="0"/>
                </a:ln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2" name="Google Shape;62;p12"/>
          <p:cNvSpPr/>
          <p:nvPr/>
        </p:nvSpPr>
        <p:spPr>
          <a:xfrm>
            <a:off x="5133805" y="3409950"/>
            <a:ext cx="1219200" cy="1219196"/>
          </a:xfrm>
          <a:custGeom>
            <a:avLst/>
            <a:gdLst/>
            <a:ahLst/>
            <a:cxnLst/>
            <a:rect l="l" t="t" r="r" b="b"/>
            <a:pathLst>
              <a:path w="2438400" h="2438393" extrusionOk="0">
                <a:moveTo>
                  <a:pt x="2438400" y="1085807"/>
                </a:moveTo>
                <a:lnTo>
                  <a:pt x="2438400" y="1085807"/>
                </a:lnTo>
                <a:lnTo>
                  <a:pt x="2438400" y="0"/>
                </a:lnTo>
                <a:lnTo>
                  <a:pt x="2438400" y="0"/>
                </a:lnTo>
                <a:cubicBezTo>
                  <a:pt x="1091702" y="0"/>
                  <a:pt x="0" y="1091696"/>
                  <a:pt x="0" y="2438394"/>
                </a:cubicBezTo>
                <a:lnTo>
                  <a:pt x="1085820" y="2438394"/>
                </a:lnTo>
                <a:cubicBezTo>
                  <a:pt x="1085820" y="1691384"/>
                  <a:pt x="1691396" y="1085807"/>
                  <a:pt x="2438400" y="108580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 name="TextBox 7">
            <a:extLst>
              <a:ext uri="{FF2B5EF4-FFF2-40B4-BE49-F238E27FC236}">
                <a16:creationId xmlns:a16="http://schemas.microsoft.com/office/drawing/2014/main" id="{0E0B0C7F-FD78-8C43-81E8-6BB7CD50DF78}"/>
              </a:ext>
            </a:extLst>
          </p:cNvPr>
          <p:cNvSpPr txBox="1"/>
          <p:nvPr/>
        </p:nvSpPr>
        <p:spPr>
          <a:xfrm>
            <a:off x="595423" y="4019548"/>
            <a:ext cx="3030279" cy="523220"/>
          </a:xfrm>
          <a:prstGeom prst="rect">
            <a:avLst/>
          </a:prstGeom>
          <a:noFill/>
        </p:spPr>
        <p:txBody>
          <a:bodyPr wrap="square" rtlCol="0">
            <a:spAutoFit/>
          </a:bodyPr>
          <a:lstStyle/>
          <a:p>
            <a:r>
              <a:rPr lang="en-US">
                <a:latin typeface="Barlow" pitchFamily="2" charset="77"/>
              </a:rPr>
              <a:t>Capstone Interim Presentation</a:t>
            </a:r>
          </a:p>
          <a:p>
            <a:r>
              <a:rPr lang="en-US">
                <a:latin typeface="Barlow" pitchFamily="2" charset="77"/>
              </a:rPr>
              <a:t>By Group II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86"/>
        <p:cNvGrpSpPr/>
        <p:nvPr/>
      </p:nvGrpSpPr>
      <p:grpSpPr>
        <a:xfrm>
          <a:off x="0" y="0"/>
          <a:ext cx="0" cy="0"/>
          <a:chOff x="0" y="0"/>
          <a:chExt cx="0" cy="0"/>
        </a:xfrm>
      </p:grpSpPr>
      <p:sp>
        <p:nvSpPr>
          <p:cNvPr id="687" name="Google Shape;687;p35"/>
          <p:cNvSpPr/>
          <p:nvPr/>
        </p:nvSpPr>
        <p:spPr>
          <a:xfrm>
            <a:off x="150" y="4499250"/>
            <a:ext cx="9144000" cy="644100"/>
          </a:xfrm>
          <a:prstGeom prst="rect">
            <a:avLst/>
          </a:prstGeom>
          <a:solidFill>
            <a:srgbClr val="F5F5E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CE23C09E-B0BB-514C-8C18-CCC1E5F1E88D}"/>
              </a:ext>
            </a:extLst>
          </p:cNvPr>
          <p:cNvSpPr txBox="1"/>
          <p:nvPr/>
        </p:nvSpPr>
        <p:spPr>
          <a:xfrm>
            <a:off x="3784922" y="438032"/>
            <a:ext cx="3946967" cy="307777"/>
          </a:xfrm>
          <a:prstGeom prst="rect">
            <a:avLst/>
          </a:prstGeom>
          <a:noFill/>
        </p:spPr>
        <p:txBody>
          <a:bodyPr wrap="square" rtlCol="0">
            <a:spAutoFit/>
          </a:bodyPr>
          <a:lstStyle/>
          <a:p>
            <a:r>
              <a:rPr lang="en-US"/>
              <a:t>infer</a:t>
            </a:r>
          </a:p>
        </p:txBody>
      </p:sp>
      <p:pic>
        <p:nvPicPr>
          <p:cNvPr id="9" name="Picture 3">
            <a:extLst>
              <a:ext uri="{FF2B5EF4-FFF2-40B4-BE49-F238E27FC236}">
                <a16:creationId xmlns:a16="http://schemas.microsoft.com/office/drawing/2014/main" id="{3B84A4A9-C9D4-7343-B94F-367721390F95}"/>
              </a:ext>
            </a:extLst>
          </p:cNvPr>
          <p:cNvPicPr>
            <a:picLocks noChangeAspect="1"/>
          </p:cNvPicPr>
          <p:nvPr/>
        </p:nvPicPr>
        <p:blipFill>
          <a:blip r:embed="rId3"/>
          <a:stretch>
            <a:fillRect/>
          </a:stretch>
        </p:blipFill>
        <p:spPr>
          <a:xfrm>
            <a:off x="5148059" y="2521443"/>
            <a:ext cx="3554550" cy="1775606"/>
          </a:xfrm>
          <a:prstGeom prst="rect">
            <a:avLst/>
          </a:prstGeom>
          <a:ln>
            <a:solidFill>
              <a:schemeClr val="tx1">
                <a:lumMod val="50000"/>
              </a:schemeClr>
            </a:solidFill>
          </a:ln>
        </p:spPr>
      </p:pic>
      <p:pic>
        <p:nvPicPr>
          <p:cNvPr id="10" name="Picture 9">
            <a:extLst>
              <a:ext uri="{FF2B5EF4-FFF2-40B4-BE49-F238E27FC236}">
                <a16:creationId xmlns:a16="http://schemas.microsoft.com/office/drawing/2014/main" id="{78D4F6A6-FDAB-EB4A-81CA-6E5AC6813BDC}"/>
              </a:ext>
            </a:extLst>
          </p:cNvPr>
          <p:cNvPicPr>
            <a:picLocks noChangeAspect="1"/>
          </p:cNvPicPr>
          <p:nvPr/>
        </p:nvPicPr>
        <p:blipFill>
          <a:blip r:embed="rId4"/>
          <a:stretch>
            <a:fillRect/>
          </a:stretch>
        </p:blipFill>
        <p:spPr>
          <a:xfrm>
            <a:off x="5231758" y="0"/>
            <a:ext cx="3192205" cy="1683801"/>
          </a:xfrm>
          <a:prstGeom prst="rect">
            <a:avLst/>
          </a:prstGeom>
          <a:ln>
            <a:solidFill>
              <a:schemeClr val="tx1">
                <a:lumMod val="50000"/>
              </a:schemeClr>
            </a:solidFill>
          </a:ln>
        </p:spPr>
      </p:pic>
      <p:pic>
        <p:nvPicPr>
          <p:cNvPr id="3" name="Picture 3" descr="Text, letter&#10;&#10;Description automatically generated">
            <a:extLst>
              <a:ext uri="{FF2B5EF4-FFF2-40B4-BE49-F238E27FC236}">
                <a16:creationId xmlns:a16="http://schemas.microsoft.com/office/drawing/2014/main" id="{EE2B15C2-59C9-4BA9-8A5C-9D03445A173E}"/>
              </a:ext>
            </a:extLst>
          </p:cNvPr>
          <p:cNvPicPr>
            <a:picLocks noChangeAspect="1"/>
          </p:cNvPicPr>
          <p:nvPr/>
        </p:nvPicPr>
        <p:blipFill>
          <a:blip r:embed="rId5"/>
          <a:stretch>
            <a:fillRect/>
          </a:stretch>
        </p:blipFill>
        <p:spPr>
          <a:xfrm>
            <a:off x="441391" y="113701"/>
            <a:ext cx="3941155" cy="1570100"/>
          </a:xfrm>
          <a:prstGeom prst="rect">
            <a:avLst/>
          </a:prstGeom>
          <a:ln>
            <a:solidFill>
              <a:schemeClr val="tx1">
                <a:lumMod val="50000"/>
              </a:schemeClr>
            </a:solidFill>
          </a:ln>
        </p:spPr>
      </p:pic>
      <p:sp>
        <p:nvSpPr>
          <p:cNvPr id="13" name="TextBox 12">
            <a:extLst>
              <a:ext uri="{FF2B5EF4-FFF2-40B4-BE49-F238E27FC236}">
                <a16:creationId xmlns:a16="http://schemas.microsoft.com/office/drawing/2014/main" id="{F63DC6D2-C37B-E947-BCD2-2A44852DF41F}"/>
              </a:ext>
            </a:extLst>
          </p:cNvPr>
          <p:cNvSpPr txBox="1"/>
          <p:nvPr/>
        </p:nvSpPr>
        <p:spPr>
          <a:xfrm>
            <a:off x="4919243" y="1786662"/>
            <a:ext cx="3835480" cy="646331"/>
          </a:xfrm>
          <a:prstGeom prst="rect">
            <a:avLst/>
          </a:prstGeom>
          <a:noFill/>
        </p:spPr>
        <p:txBody>
          <a:bodyPr wrap="square" rtlCol="0">
            <a:spAutoFit/>
          </a:bodyPr>
          <a:lstStyle/>
          <a:p>
            <a:pPr marL="171450" indent="-171450">
              <a:buFont typeface="Wingdings" pitchFamily="2" charset="2"/>
              <a:buChar char="Ø"/>
            </a:pPr>
            <a:r>
              <a:rPr lang="en-US" sz="1200" b="1">
                <a:latin typeface="Barlow" pitchFamily="2" charset="77"/>
                <a:cs typeface="Arial" panose="020B0604020202020204" pitchFamily="34" charset="0"/>
              </a:rPr>
              <a:t>The average salary of the students having college tier 1 is high as compared to others in all the degrees.</a:t>
            </a:r>
          </a:p>
        </p:txBody>
      </p:sp>
      <p:sp>
        <p:nvSpPr>
          <p:cNvPr id="14" name="TextBox 13">
            <a:extLst>
              <a:ext uri="{FF2B5EF4-FFF2-40B4-BE49-F238E27FC236}">
                <a16:creationId xmlns:a16="http://schemas.microsoft.com/office/drawing/2014/main" id="{7BCF1D38-3F6E-FD42-9F42-0706DE5B59FD}"/>
              </a:ext>
            </a:extLst>
          </p:cNvPr>
          <p:cNvSpPr txBox="1"/>
          <p:nvPr/>
        </p:nvSpPr>
        <p:spPr>
          <a:xfrm>
            <a:off x="293254" y="4289969"/>
            <a:ext cx="3958542" cy="830997"/>
          </a:xfrm>
          <a:prstGeom prst="rect">
            <a:avLst/>
          </a:prstGeom>
          <a:noFill/>
        </p:spPr>
        <p:txBody>
          <a:bodyPr wrap="square" rtlCol="0">
            <a:spAutoFit/>
          </a:bodyPr>
          <a:lstStyle/>
          <a:p>
            <a:pPr marL="171450" indent="-171450">
              <a:buFont typeface="Wingdings" pitchFamily="2" charset="2"/>
              <a:buChar char="Ø"/>
            </a:pPr>
            <a:r>
              <a:rPr lang="en-US" sz="1200" b="1">
                <a:solidFill>
                  <a:schemeClr val="tx1">
                    <a:lumMod val="50000"/>
                  </a:schemeClr>
                </a:solidFill>
                <a:latin typeface="Barlow" pitchFamily="2" charset="77"/>
                <a:cs typeface="Arial" panose="020B0604020202020204" pitchFamily="34" charset="0"/>
              </a:rPr>
              <a:t>In all the states the average salary of students belonging to college tier 1 was higher compared to the tier 0 college students and few states didn’t have tier 1 colleges.</a:t>
            </a:r>
          </a:p>
        </p:txBody>
      </p:sp>
      <p:pic>
        <p:nvPicPr>
          <p:cNvPr id="2" name="Picture 3">
            <a:extLst>
              <a:ext uri="{FF2B5EF4-FFF2-40B4-BE49-F238E27FC236}">
                <a16:creationId xmlns:a16="http://schemas.microsoft.com/office/drawing/2014/main" id="{9667E04A-8FFF-4D82-B0E4-880917770712}"/>
              </a:ext>
            </a:extLst>
          </p:cNvPr>
          <p:cNvPicPr>
            <a:picLocks noChangeAspect="1"/>
          </p:cNvPicPr>
          <p:nvPr/>
        </p:nvPicPr>
        <p:blipFill>
          <a:blip r:embed="rId6"/>
          <a:stretch>
            <a:fillRect/>
          </a:stretch>
        </p:blipFill>
        <p:spPr>
          <a:xfrm>
            <a:off x="441391" y="2359004"/>
            <a:ext cx="3829667" cy="1839632"/>
          </a:xfrm>
          <a:prstGeom prst="rect">
            <a:avLst/>
          </a:prstGeom>
          <a:ln>
            <a:solidFill>
              <a:schemeClr val="tx1">
                <a:lumMod val="50000"/>
              </a:schemeClr>
            </a:solidFill>
          </a:ln>
        </p:spPr>
      </p:pic>
      <p:sp>
        <p:nvSpPr>
          <p:cNvPr id="12" name="TextBox 11">
            <a:extLst>
              <a:ext uri="{FF2B5EF4-FFF2-40B4-BE49-F238E27FC236}">
                <a16:creationId xmlns:a16="http://schemas.microsoft.com/office/drawing/2014/main" id="{D064E07F-2ACF-5B4E-9112-15331715B0FC}"/>
              </a:ext>
            </a:extLst>
          </p:cNvPr>
          <p:cNvSpPr txBox="1"/>
          <p:nvPr/>
        </p:nvSpPr>
        <p:spPr>
          <a:xfrm>
            <a:off x="357692" y="1712673"/>
            <a:ext cx="3829667" cy="646331"/>
          </a:xfrm>
          <a:prstGeom prst="rect">
            <a:avLst/>
          </a:prstGeom>
          <a:noFill/>
        </p:spPr>
        <p:txBody>
          <a:bodyPr wrap="square" rtlCol="0">
            <a:spAutoFit/>
          </a:bodyPr>
          <a:lstStyle/>
          <a:p>
            <a:pPr marL="171450" indent="-171450">
              <a:buFont typeface="Wingdings" pitchFamily="2" charset="2"/>
              <a:buChar char="Ø"/>
            </a:pPr>
            <a:r>
              <a:rPr lang="en-US" sz="1200" b="1">
                <a:solidFill>
                  <a:schemeClr val="tx1">
                    <a:lumMod val="50000"/>
                  </a:schemeClr>
                </a:solidFill>
                <a:latin typeface="Barlow" pitchFamily="2" charset="77"/>
              </a:rPr>
              <a:t>We performed Chi-square statistical test and found the dependency of 10</a:t>
            </a:r>
            <a:r>
              <a:rPr lang="en-US" sz="1200" b="1" baseline="30000">
                <a:solidFill>
                  <a:schemeClr val="tx1">
                    <a:lumMod val="50000"/>
                  </a:schemeClr>
                </a:solidFill>
                <a:latin typeface="Barlow" pitchFamily="2" charset="77"/>
              </a:rPr>
              <a:t>th</a:t>
            </a:r>
            <a:r>
              <a:rPr lang="en-US" sz="1200" b="1">
                <a:solidFill>
                  <a:schemeClr val="tx1">
                    <a:lumMod val="50000"/>
                  </a:schemeClr>
                </a:solidFill>
                <a:latin typeface="Barlow" pitchFamily="2" charset="77"/>
              </a:rPr>
              <a:t> board and 12</a:t>
            </a:r>
            <a:r>
              <a:rPr lang="en-US" sz="1200" b="1" baseline="30000">
                <a:solidFill>
                  <a:schemeClr val="tx1">
                    <a:lumMod val="50000"/>
                  </a:schemeClr>
                </a:solidFill>
                <a:latin typeface="Barlow" pitchFamily="2" charset="77"/>
              </a:rPr>
              <a:t>th</a:t>
            </a:r>
            <a:r>
              <a:rPr lang="en-US" sz="1200" b="1">
                <a:solidFill>
                  <a:schemeClr val="tx1">
                    <a:lumMod val="50000"/>
                  </a:schemeClr>
                </a:solidFill>
                <a:latin typeface="Barlow" pitchFamily="2" charset="77"/>
              </a:rPr>
              <a:t> board column.</a:t>
            </a:r>
          </a:p>
        </p:txBody>
      </p:sp>
      <p:sp>
        <p:nvSpPr>
          <p:cNvPr id="15" name="TextBox 14">
            <a:extLst>
              <a:ext uri="{FF2B5EF4-FFF2-40B4-BE49-F238E27FC236}">
                <a16:creationId xmlns:a16="http://schemas.microsoft.com/office/drawing/2014/main" id="{27864AA6-A122-A940-B673-7AEA8EF2C94A}"/>
              </a:ext>
            </a:extLst>
          </p:cNvPr>
          <p:cNvSpPr txBox="1"/>
          <p:nvPr/>
        </p:nvSpPr>
        <p:spPr>
          <a:xfrm>
            <a:off x="5031654" y="4385499"/>
            <a:ext cx="3592411" cy="646331"/>
          </a:xfrm>
          <a:prstGeom prst="rect">
            <a:avLst/>
          </a:prstGeom>
          <a:noFill/>
        </p:spPr>
        <p:txBody>
          <a:bodyPr wrap="square" rtlCol="0">
            <a:spAutoFit/>
          </a:bodyPr>
          <a:lstStyle/>
          <a:p>
            <a:pPr marL="171450" indent="-171450">
              <a:buFont typeface="Wingdings" pitchFamily="2" charset="2"/>
              <a:buChar char="Ø"/>
            </a:pPr>
            <a:r>
              <a:rPr lang="en-US" sz="1200" b="1">
                <a:solidFill>
                  <a:schemeClr val="tx1">
                    <a:lumMod val="50000"/>
                  </a:schemeClr>
                </a:solidFill>
                <a:latin typeface="Barlow" pitchFamily="2" charset="77"/>
                <a:cs typeface="Arial" panose="020B0604020202020204" pitchFamily="34" charset="0"/>
              </a:rPr>
              <a:t>The average salary of the students graduated in year 2010, 2011 and 2009 was highest, thus we conclude that they had some experience.</a:t>
            </a:r>
          </a:p>
        </p:txBody>
      </p:sp>
    </p:spTree>
    <p:extLst>
      <p:ext uri="{BB962C8B-B14F-4D97-AF65-F5344CB8AC3E}">
        <p14:creationId xmlns:p14="http://schemas.microsoft.com/office/powerpoint/2010/main" val="3934047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1" name="Google Shape;131;p17"/>
          <p:cNvSpPr txBox="1">
            <a:spLocks noGrp="1"/>
          </p:cNvSpPr>
          <p:nvPr>
            <p:ph type="ctrTitle"/>
          </p:nvPr>
        </p:nvSpPr>
        <p:spPr>
          <a:xfrm>
            <a:off x="514350" y="2263175"/>
            <a:ext cx="5557200" cy="6312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Algorithm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21"/>
        <p:cNvGrpSpPr/>
        <p:nvPr/>
      </p:nvGrpSpPr>
      <p:grpSpPr>
        <a:xfrm>
          <a:off x="0" y="0"/>
          <a:ext cx="0" cy="0"/>
          <a:chOff x="0" y="0"/>
          <a:chExt cx="0" cy="0"/>
        </a:xfrm>
      </p:grpSpPr>
      <p:sp>
        <p:nvSpPr>
          <p:cNvPr id="724" name="Google Shape;724;p36"/>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725" name="Google Shape;725;p36"/>
          <p:cNvSpPr/>
          <p:nvPr/>
        </p:nvSpPr>
        <p:spPr>
          <a:xfrm>
            <a:off x="7154881" y="733894"/>
            <a:ext cx="1137488" cy="1137486"/>
          </a:xfrm>
          <a:custGeom>
            <a:avLst/>
            <a:gdLst/>
            <a:ahLst/>
            <a:cxnLst/>
            <a:rect l="l" t="t" r="r" b="b"/>
            <a:pathLst>
              <a:path w="2274977" h="2274971" extrusionOk="0">
                <a:moveTo>
                  <a:pt x="2274977" y="1013036"/>
                </a:moveTo>
                <a:lnTo>
                  <a:pt x="2274977" y="1013036"/>
                </a:lnTo>
                <a:lnTo>
                  <a:pt x="2274977" y="0"/>
                </a:lnTo>
                <a:lnTo>
                  <a:pt x="2274977" y="0"/>
                </a:lnTo>
                <a:cubicBezTo>
                  <a:pt x="1018536" y="0"/>
                  <a:pt x="0" y="1018530"/>
                  <a:pt x="0" y="2274971"/>
                </a:cubicBezTo>
                <a:lnTo>
                  <a:pt x="1013047" y="2274971"/>
                </a:lnTo>
                <a:cubicBezTo>
                  <a:pt x="1013047" y="1578027"/>
                  <a:pt x="1578038" y="1013036"/>
                  <a:pt x="2274977" y="101303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26" name="Google Shape;726;p36"/>
          <p:cNvSpPr/>
          <p:nvPr/>
        </p:nvSpPr>
        <p:spPr>
          <a:xfrm>
            <a:off x="6477000" y="1123749"/>
            <a:ext cx="1106170" cy="276543"/>
          </a:xfrm>
          <a:custGeom>
            <a:avLst/>
            <a:gdLst/>
            <a:ahLst/>
            <a:cxnLst/>
            <a:rect l="l" t="t" r="r" b="b"/>
            <a:pathLst>
              <a:path w="2212339" h="553085" extrusionOk="0">
                <a:moveTo>
                  <a:pt x="276542" y="0"/>
                </a:moveTo>
                <a:cubicBezTo>
                  <a:pt x="123753" y="0"/>
                  <a:pt x="0" y="123753"/>
                  <a:pt x="0" y="276543"/>
                </a:cubicBezTo>
                <a:cubicBezTo>
                  <a:pt x="0" y="429332"/>
                  <a:pt x="123753" y="553085"/>
                  <a:pt x="276542" y="553085"/>
                </a:cubicBezTo>
                <a:cubicBezTo>
                  <a:pt x="429332" y="553085"/>
                  <a:pt x="553085" y="429332"/>
                  <a:pt x="553085" y="276543"/>
                </a:cubicBezTo>
                <a:cubicBezTo>
                  <a:pt x="553085" y="123753"/>
                  <a:pt x="429332" y="0"/>
                  <a:pt x="276542" y="0"/>
                </a:cubicBezTo>
                <a:close/>
                <a:moveTo>
                  <a:pt x="1935797" y="0"/>
                </a:moveTo>
                <a:cubicBezTo>
                  <a:pt x="1783007" y="0"/>
                  <a:pt x="1659254" y="123753"/>
                  <a:pt x="1659254" y="276543"/>
                </a:cubicBezTo>
                <a:cubicBezTo>
                  <a:pt x="1659254" y="429332"/>
                  <a:pt x="1783007" y="553085"/>
                  <a:pt x="1935797" y="553085"/>
                </a:cubicBezTo>
                <a:cubicBezTo>
                  <a:pt x="2088586" y="553085"/>
                  <a:pt x="2212339" y="429332"/>
                  <a:pt x="2212339" y="276543"/>
                </a:cubicBezTo>
                <a:cubicBezTo>
                  <a:pt x="2212339" y="123753"/>
                  <a:pt x="2088586" y="0"/>
                  <a:pt x="1935797" y="0"/>
                </a:cubicBezTo>
                <a:close/>
                <a:moveTo>
                  <a:pt x="1106170" y="0"/>
                </a:moveTo>
                <a:cubicBezTo>
                  <a:pt x="953380" y="0"/>
                  <a:pt x="829627" y="123753"/>
                  <a:pt x="829627" y="276543"/>
                </a:cubicBezTo>
                <a:cubicBezTo>
                  <a:pt x="829627" y="429332"/>
                  <a:pt x="953380" y="553085"/>
                  <a:pt x="1106170" y="553085"/>
                </a:cubicBezTo>
                <a:cubicBezTo>
                  <a:pt x="1258959" y="553085"/>
                  <a:pt x="1382712" y="429332"/>
                  <a:pt x="1382712" y="276543"/>
                </a:cubicBezTo>
                <a:cubicBezTo>
                  <a:pt x="1382712" y="123753"/>
                  <a:pt x="1258959" y="0"/>
                  <a:pt x="1106170"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 name="TextBox 6">
            <a:extLst>
              <a:ext uri="{FF2B5EF4-FFF2-40B4-BE49-F238E27FC236}">
                <a16:creationId xmlns:a16="http://schemas.microsoft.com/office/drawing/2014/main" id="{FFA756F7-205A-2B4B-B65E-B4C213140E5C}"/>
              </a:ext>
            </a:extLst>
          </p:cNvPr>
          <p:cNvSpPr txBox="1"/>
          <p:nvPr/>
        </p:nvSpPr>
        <p:spPr>
          <a:xfrm>
            <a:off x="478630" y="863845"/>
            <a:ext cx="5056322" cy="2292935"/>
          </a:xfrm>
          <a:prstGeom prst="rect">
            <a:avLst/>
          </a:prstGeom>
          <a:noFill/>
        </p:spPr>
        <p:txBody>
          <a:bodyPr wrap="square" lIns="91440" tIns="45720" rIns="91440" bIns="45720" rtlCol="0" anchor="t">
            <a:spAutoFit/>
          </a:bodyPr>
          <a:lstStyle/>
          <a:p>
            <a:r>
              <a:rPr lang="en-US" sz="1100" b="1">
                <a:latin typeface="Arial" panose="020B0604020202020204" pitchFamily="34" charset="0"/>
                <a:cs typeface="Arial" panose="020B0604020202020204" pitchFamily="34" charset="0"/>
              </a:rPr>
              <a:t>To build the model we use the following approach:</a:t>
            </a:r>
          </a:p>
          <a:p>
            <a:endParaRPr lang="en-US" sz="1100">
              <a:latin typeface="Arial" panose="020B0604020202020204" pitchFamily="34" charset="0"/>
              <a:cs typeface="Arial" panose="020B0604020202020204" pitchFamily="34" charset="0"/>
            </a:endParaRPr>
          </a:p>
          <a:p>
            <a:pPr marL="213995" indent="-213995">
              <a:buFont typeface="Wingdings" pitchFamily="2" charset="2"/>
              <a:buChar char="v"/>
            </a:pPr>
            <a:r>
              <a:rPr lang="en-US" sz="1100">
                <a:latin typeface="Arial" panose="020B0604020202020204" pitchFamily="34" charset="0"/>
                <a:cs typeface="Arial" panose="020B0604020202020204" pitchFamily="34" charset="0"/>
              </a:rPr>
              <a:t>Initially we build an OLS base model by using the average of target column which gave us Adj_R2 as 0.17242, we further worked on various technique to improve our Adj_R2 value to give better prediction. </a:t>
            </a:r>
          </a:p>
          <a:p>
            <a:pPr marL="213995" indent="-213995">
              <a:buFont typeface="Wingdings" pitchFamily="2" charset="2"/>
              <a:buChar char="v"/>
            </a:pPr>
            <a:endParaRPr lang="en-US" sz="1100">
              <a:latin typeface="Arial" panose="020B0604020202020204" pitchFamily="34" charset="0"/>
              <a:cs typeface="Arial" panose="020B0604020202020204" pitchFamily="34" charset="0"/>
            </a:endParaRPr>
          </a:p>
          <a:p>
            <a:pPr marL="213995" indent="-213995">
              <a:buFont typeface="Wingdings" pitchFamily="2" charset="2"/>
              <a:buChar char="v"/>
            </a:pPr>
            <a:r>
              <a:rPr lang="en-US" sz="1100">
                <a:latin typeface="Arial" panose="020B0604020202020204" pitchFamily="34" charset="0"/>
                <a:cs typeface="Arial" panose="020B0604020202020204" pitchFamily="34" charset="0"/>
              </a:rPr>
              <a:t>Though the data contains many outliers (highly skewed), we are restrained to not remove the records, we transformed the highly skewed columns to overcome the issue of outliers then we build the OLS model again.</a:t>
            </a:r>
          </a:p>
          <a:p>
            <a:pPr marL="213995" indent="-213995">
              <a:buFont typeface="Wingdings" pitchFamily="2" charset="2"/>
              <a:buChar char="v"/>
            </a:pPr>
            <a:endParaRPr lang="en-US" sz="1100">
              <a:latin typeface="Arial" panose="020B0604020202020204" pitchFamily="34" charset="0"/>
              <a:cs typeface="Arial" panose="020B0604020202020204" pitchFamily="34" charset="0"/>
            </a:endParaRPr>
          </a:p>
          <a:p>
            <a:endParaRPr lang="en-US" sz="1100" b="1">
              <a:latin typeface="Arial" panose="020B0604020202020204" pitchFamily="34" charset="0"/>
              <a:cs typeface="Arial" panose="020B0604020202020204" pitchFamily="34" charset="0"/>
            </a:endParaRPr>
          </a:p>
          <a:p>
            <a:pPr marL="213995" indent="-213995">
              <a:buFont typeface="Wingdings" pitchFamily="2" charset="2"/>
              <a:buChar char="v"/>
            </a:pPr>
            <a:endParaRPr lang="en-US" sz="1100" b="1">
              <a:latin typeface="Arial" panose="020B0604020202020204" pitchFamily="34" charset="0"/>
              <a:cs typeface="Arial" panose="020B0604020202020204" pitchFamily="34" charset="0"/>
            </a:endParaRPr>
          </a:p>
          <a:p>
            <a:endParaRPr lang="en-US" sz="1100"/>
          </a:p>
        </p:txBody>
      </p:sp>
      <p:pic>
        <p:nvPicPr>
          <p:cNvPr id="2" name="Picture 2">
            <a:extLst>
              <a:ext uri="{FF2B5EF4-FFF2-40B4-BE49-F238E27FC236}">
                <a16:creationId xmlns:a16="http://schemas.microsoft.com/office/drawing/2014/main" id="{75053980-1525-48B6-914F-CB88AF3C5B4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478630" y="2609090"/>
            <a:ext cx="7279481" cy="2175600"/>
          </a:xfrm>
          <a:prstGeom prst="rect">
            <a:avLst/>
          </a:prstGeom>
          <a:ln>
            <a:solidFill>
              <a:schemeClr val="tx1">
                <a:lumMod val="50000"/>
              </a:schemeClr>
            </a:solidFill>
          </a:ln>
        </p:spPr>
      </p:pic>
      <p:sp>
        <p:nvSpPr>
          <p:cNvPr id="3" name="TextBox 2">
            <a:extLst>
              <a:ext uri="{FF2B5EF4-FFF2-40B4-BE49-F238E27FC236}">
                <a16:creationId xmlns:a16="http://schemas.microsoft.com/office/drawing/2014/main" id="{CF12637E-1645-4873-AAEA-622EAC3EE189}"/>
              </a:ext>
            </a:extLst>
          </p:cNvPr>
          <p:cNvSpPr txBox="1"/>
          <p:nvPr/>
        </p:nvSpPr>
        <p:spPr>
          <a:xfrm>
            <a:off x="542925" y="357187"/>
            <a:ext cx="618648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a:buChar char="Ø"/>
            </a:pPr>
            <a:r>
              <a:rPr lang="en-US" sz="1100"/>
              <a:t>We removed all the Insignificant Features from the data based on Business Understanding and the statistical tests performed earlier and moved to the model building part.</a:t>
            </a:r>
            <a:endParaRPr lang="en-US"/>
          </a:p>
        </p:txBody>
      </p:sp>
    </p:spTree>
    <p:extLst>
      <p:ext uri="{BB962C8B-B14F-4D97-AF65-F5344CB8AC3E}">
        <p14:creationId xmlns:p14="http://schemas.microsoft.com/office/powerpoint/2010/main" val="1132599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40" name="Google Shape;540;p30"/>
          <p:cNvSpPr/>
          <p:nvPr/>
        </p:nvSpPr>
        <p:spPr>
          <a:xfrm>
            <a:off x="0" y="0"/>
            <a:ext cx="951300" cy="5143500"/>
          </a:xfrm>
          <a:prstGeom prst="rect">
            <a:avLst/>
          </a:prstGeom>
          <a:solidFill>
            <a:schemeClr val="dk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541" name="Google Shape;541;p30"/>
          <p:cNvGrpSpPr/>
          <p:nvPr/>
        </p:nvGrpSpPr>
        <p:grpSpPr>
          <a:xfrm>
            <a:off x="-944609" y="-4"/>
            <a:ext cx="1891805" cy="5180466"/>
            <a:chOff x="1026284" y="-180719"/>
            <a:chExt cx="3816432" cy="10450808"/>
          </a:xfrm>
        </p:grpSpPr>
        <p:sp>
          <p:nvSpPr>
            <p:cNvPr id="542" name="Google Shape;542;p30"/>
            <p:cNvSpPr/>
            <p:nvPr/>
          </p:nvSpPr>
          <p:spPr>
            <a:xfrm>
              <a:off x="1026284" y="-180719"/>
              <a:ext cx="3814476" cy="10450808"/>
            </a:xfrm>
            <a:custGeom>
              <a:avLst/>
              <a:gdLst/>
              <a:ahLst/>
              <a:cxnLst/>
              <a:rect l="l" t="t" r="r" b="b"/>
              <a:pathLst>
                <a:path w="10450619" h="10450808" extrusionOk="0">
                  <a:moveTo>
                    <a:pt x="10450619" y="10450808"/>
                  </a:moveTo>
                  <a:lnTo>
                    <a:pt x="0" y="10450808"/>
                  </a:lnTo>
                  <a:lnTo>
                    <a:pt x="0" y="0"/>
                  </a:lnTo>
                  <a:lnTo>
                    <a:pt x="10450619" y="0"/>
                  </a:lnTo>
                  <a:lnTo>
                    <a:pt x="10450619" y="10450808"/>
                  </a:lnTo>
                  <a:close/>
                  <a:moveTo>
                    <a:pt x="14495" y="10436313"/>
                  </a:moveTo>
                  <a:lnTo>
                    <a:pt x="10436125" y="10436313"/>
                  </a:lnTo>
                  <a:lnTo>
                    <a:pt x="10436125" y="14495"/>
                  </a:lnTo>
                  <a:lnTo>
                    <a:pt x="14495" y="14495"/>
                  </a:lnTo>
                  <a:lnTo>
                    <a:pt x="14495" y="10436313"/>
                  </a:lnTo>
                  <a:close/>
                </a:path>
              </a:pathLst>
            </a:custGeom>
            <a:solidFill>
              <a:srgbClr val="363739"/>
            </a:solidFill>
            <a:ln w="9525" cap="flat" cmpd="sng">
              <a:solidFill>
                <a:schemeClr val="lt2"/>
              </a:solidFill>
              <a:prstDash val="solid"/>
              <a:miter lim="8000"/>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43" name="Google Shape;543;p30"/>
            <p:cNvSpPr/>
            <p:nvPr/>
          </p:nvSpPr>
          <p:spPr>
            <a:xfrm>
              <a:off x="1033531" y="9306856"/>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rgbClr val="363739"/>
            </a:solidFill>
            <a:ln w="9525" cap="flat" cmpd="sng">
              <a:solidFill>
                <a:schemeClr val="lt2"/>
              </a:solidFill>
              <a:prstDash val="solid"/>
              <a:miter lim="8000"/>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44" name="Google Shape;544;p30"/>
            <p:cNvSpPr/>
            <p:nvPr/>
          </p:nvSpPr>
          <p:spPr>
            <a:xfrm>
              <a:off x="1033531" y="8358118"/>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rgbClr val="363739"/>
            </a:solidFill>
            <a:ln w="9525" cap="flat" cmpd="sng">
              <a:solidFill>
                <a:schemeClr val="lt2"/>
              </a:solidFill>
              <a:prstDash val="solid"/>
              <a:miter lim="8000"/>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45" name="Google Shape;545;p30"/>
            <p:cNvSpPr/>
            <p:nvPr/>
          </p:nvSpPr>
          <p:spPr>
            <a:xfrm>
              <a:off x="1033531" y="7409283"/>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rgbClr val="363739"/>
            </a:solidFill>
            <a:ln w="9525" cap="flat" cmpd="sng">
              <a:solidFill>
                <a:schemeClr val="lt2"/>
              </a:solidFill>
              <a:prstDash val="solid"/>
              <a:miter lim="8000"/>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46" name="Google Shape;546;p30"/>
            <p:cNvSpPr/>
            <p:nvPr/>
          </p:nvSpPr>
          <p:spPr>
            <a:xfrm>
              <a:off x="1033531" y="6460545"/>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rgbClr val="363739"/>
            </a:solidFill>
            <a:ln w="9525" cap="flat" cmpd="sng">
              <a:solidFill>
                <a:schemeClr val="lt2"/>
              </a:solidFill>
              <a:prstDash val="solid"/>
              <a:miter lim="8000"/>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47" name="Google Shape;547;p30"/>
            <p:cNvSpPr/>
            <p:nvPr/>
          </p:nvSpPr>
          <p:spPr>
            <a:xfrm>
              <a:off x="1033531" y="5511807"/>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rgbClr val="363739"/>
            </a:solidFill>
            <a:ln w="9525" cap="flat" cmpd="sng">
              <a:solidFill>
                <a:schemeClr val="lt2"/>
              </a:solidFill>
              <a:prstDash val="solid"/>
              <a:miter lim="8000"/>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48" name="Google Shape;548;p30"/>
            <p:cNvSpPr/>
            <p:nvPr/>
          </p:nvSpPr>
          <p:spPr>
            <a:xfrm>
              <a:off x="1033531" y="4563068"/>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rgbClr val="363739"/>
            </a:solidFill>
            <a:ln w="9525" cap="flat" cmpd="sng">
              <a:solidFill>
                <a:schemeClr val="lt2"/>
              </a:solidFill>
              <a:prstDash val="solid"/>
              <a:miter lim="8000"/>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49" name="Google Shape;549;p30"/>
            <p:cNvSpPr/>
            <p:nvPr/>
          </p:nvSpPr>
          <p:spPr>
            <a:xfrm>
              <a:off x="1033531" y="3614330"/>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rgbClr val="363739"/>
            </a:solidFill>
            <a:ln w="9525" cap="flat" cmpd="sng">
              <a:solidFill>
                <a:schemeClr val="lt2"/>
              </a:solidFill>
              <a:prstDash val="solid"/>
              <a:miter lim="8000"/>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50" name="Google Shape;550;p30"/>
            <p:cNvSpPr/>
            <p:nvPr/>
          </p:nvSpPr>
          <p:spPr>
            <a:xfrm>
              <a:off x="1033531" y="2665592"/>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rgbClr val="363739"/>
            </a:solidFill>
            <a:ln w="9525" cap="flat" cmpd="sng">
              <a:solidFill>
                <a:schemeClr val="lt2"/>
              </a:solidFill>
              <a:prstDash val="solid"/>
              <a:miter lim="8000"/>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51" name="Google Shape;551;p30"/>
            <p:cNvSpPr/>
            <p:nvPr/>
          </p:nvSpPr>
          <p:spPr>
            <a:xfrm>
              <a:off x="1033531" y="1716757"/>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rgbClr val="363739"/>
            </a:solidFill>
            <a:ln w="9525" cap="flat" cmpd="sng">
              <a:solidFill>
                <a:schemeClr val="lt2"/>
              </a:solidFill>
              <a:prstDash val="solid"/>
              <a:miter lim="8000"/>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52" name="Google Shape;552;p30"/>
            <p:cNvSpPr/>
            <p:nvPr/>
          </p:nvSpPr>
          <p:spPr>
            <a:xfrm>
              <a:off x="1033531" y="768019"/>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rgbClr val="363739"/>
            </a:solidFill>
            <a:ln w="9525" cap="flat" cmpd="sng">
              <a:solidFill>
                <a:schemeClr val="lt2"/>
              </a:solidFill>
              <a:prstDash val="solid"/>
              <a:miter lim="8000"/>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53" name="Google Shape;553;p30"/>
            <p:cNvSpPr/>
            <p:nvPr/>
          </p:nvSpPr>
          <p:spPr>
            <a:xfrm>
              <a:off x="4821265" y="-17347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rgbClr val="363739"/>
            </a:solidFill>
            <a:ln w="9525" cap="flat" cmpd="sng">
              <a:solidFill>
                <a:schemeClr val="lt2"/>
              </a:solidFill>
              <a:prstDash val="solid"/>
              <a:miter lim="8000"/>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54" name="Google Shape;554;p30"/>
            <p:cNvSpPr/>
            <p:nvPr/>
          </p:nvSpPr>
          <p:spPr>
            <a:xfrm>
              <a:off x="3872543" y="-17347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rgbClr val="363739"/>
            </a:solidFill>
            <a:ln w="9525" cap="flat" cmpd="sng">
              <a:solidFill>
                <a:schemeClr val="lt2"/>
              </a:solidFill>
              <a:prstDash val="solid"/>
              <a:miter lim="8000"/>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55" name="Google Shape;555;p30"/>
            <p:cNvSpPr/>
            <p:nvPr/>
          </p:nvSpPr>
          <p:spPr>
            <a:xfrm>
              <a:off x="2923726" y="-17347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rgbClr val="363739"/>
            </a:solidFill>
            <a:ln w="9525" cap="flat" cmpd="sng">
              <a:solidFill>
                <a:schemeClr val="lt2"/>
              </a:solidFill>
              <a:prstDash val="solid"/>
              <a:miter lim="8000"/>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56" name="Google Shape;556;p30"/>
            <p:cNvSpPr/>
            <p:nvPr/>
          </p:nvSpPr>
          <p:spPr>
            <a:xfrm>
              <a:off x="1975005" y="-17347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rgbClr val="363739"/>
            </a:solidFill>
            <a:ln w="9525" cap="flat" cmpd="sng">
              <a:solidFill>
                <a:schemeClr val="lt2"/>
              </a:solidFill>
              <a:prstDash val="solid"/>
              <a:miter lim="8000"/>
              <a:headEnd type="none" w="sm" len="sm"/>
              <a:tailEnd type="none" w="sm" len="sm"/>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19" name="TextBox 18">
            <a:extLst>
              <a:ext uri="{FF2B5EF4-FFF2-40B4-BE49-F238E27FC236}">
                <a16:creationId xmlns:a16="http://schemas.microsoft.com/office/drawing/2014/main" id="{693CAD99-AC16-8B42-9C84-A9BFE4CB3E4D}"/>
              </a:ext>
            </a:extLst>
          </p:cNvPr>
          <p:cNvSpPr txBox="1"/>
          <p:nvPr/>
        </p:nvSpPr>
        <p:spPr>
          <a:xfrm>
            <a:off x="1033430" y="86495"/>
            <a:ext cx="4243169" cy="1785104"/>
          </a:xfrm>
          <a:prstGeom prst="rect">
            <a:avLst/>
          </a:prstGeom>
          <a:noFill/>
        </p:spPr>
        <p:txBody>
          <a:bodyPr wrap="square" rtlCol="0">
            <a:spAutoFit/>
          </a:bodyPr>
          <a:lstStyle/>
          <a:p>
            <a:pPr marL="214313" indent="-214313">
              <a:buFont typeface="Wingdings" pitchFamily="2" charset="2"/>
              <a:buChar char="v"/>
            </a:pPr>
            <a:endParaRPr lang="en-US" sz="1100">
              <a:solidFill>
                <a:schemeClr val="tx1">
                  <a:lumMod val="50000"/>
                </a:schemeClr>
              </a:solidFill>
              <a:latin typeface="Arial" panose="020B0604020202020204" pitchFamily="34" charset="0"/>
              <a:cs typeface="Arial" panose="020B0604020202020204" pitchFamily="34" charset="0"/>
            </a:endParaRPr>
          </a:p>
          <a:p>
            <a:pPr marL="214313" indent="-214313">
              <a:buFont typeface="Wingdings" pitchFamily="2" charset="2"/>
              <a:buChar char="v"/>
            </a:pPr>
            <a:r>
              <a:rPr lang="en-US" sz="1100">
                <a:solidFill>
                  <a:schemeClr val="tx1">
                    <a:lumMod val="50000"/>
                  </a:schemeClr>
                </a:solidFill>
                <a:latin typeface="Arial" panose="020B0604020202020204" pitchFamily="34" charset="0"/>
                <a:cs typeface="Arial" panose="020B0604020202020204" pitchFamily="34" charset="0"/>
              </a:rPr>
              <a:t>We check all the assumptions of Linear Regression that is applied before and after the model building.</a:t>
            </a:r>
          </a:p>
          <a:p>
            <a:pPr marL="214313" indent="-214313">
              <a:buFont typeface="Wingdings" pitchFamily="2" charset="2"/>
              <a:buChar char="v"/>
            </a:pPr>
            <a:endParaRPr lang="en-US" sz="1100">
              <a:solidFill>
                <a:schemeClr val="tx1">
                  <a:lumMod val="50000"/>
                </a:schemeClr>
              </a:solidFill>
              <a:latin typeface="Arial" panose="020B0604020202020204" pitchFamily="34" charset="0"/>
              <a:cs typeface="Arial" panose="020B0604020202020204" pitchFamily="34" charset="0"/>
            </a:endParaRPr>
          </a:p>
          <a:p>
            <a:pPr marL="214313" indent="-214313">
              <a:buFont typeface="Wingdings" pitchFamily="2" charset="2"/>
              <a:buChar char="v"/>
            </a:pPr>
            <a:r>
              <a:rPr lang="en-US" sz="1100">
                <a:solidFill>
                  <a:schemeClr val="tx1">
                    <a:lumMod val="50000"/>
                  </a:schemeClr>
                </a:solidFill>
                <a:latin typeface="Arial" panose="020B0604020202020204" pitchFamily="34" charset="0"/>
                <a:cs typeface="Arial" panose="020B0604020202020204" pitchFamily="34" charset="0"/>
              </a:rPr>
              <a:t>After checking all the assumptions of Linear Regression,  we applied sequential feature selector and build a Linear Regression model using cross validation with the best features and got the accuracy with 31% Adj_R2.</a:t>
            </a:r>
          </a:p>
          <a:p>
            <a:pPr marL="214313" indent="-214313">
              <a:buFont typeface="Wingdings" pitchFamily="2" charset="2"/>
              <a:buChar char="v"/>
            </a:pPr>
            <a:endParaRPr lang="en-US" sz="1100">
              <a:solidFill>
                <a:schemeClr val="tx1">
                  <a:lumMod val="50000"/>
                </a:schemeClr>
              </a:solidFill>
              <a:latin typeface="Arial" panose="020B0604020202020204" pitchFamily="34" charset="0"/>
              <a:cs typeface="Arial" panose="020B0604020202020204" pitchFamily="34" charset="0"/>
            </a:endParaRPr>
          </a:p>
          <a:p>
            <a:endParaRPr lang="en-US" sz="1100">
              <a:solidFill>
                <a:schemeClr val="tx1">
                  <a:lumMod val="50000"/>
                </a:schemeClr>
              </a:solidFill>
            </a:endParaRPr>
          </a:p>
        </p:txBody>
      </p:sp>
      <p:pic>
        <p:nvPicPr>
          <p:cNvPr id="3" name="Picture 3" descr="Chart, scatter chart&#10;">
            <a:extLst>
              <a:ext uri="{FF2B5EF4-FFF2-40B4-BE49-F238E27FC236}">
                <a16:creationId xmlns:a16="http://schemas.microsoft.com/office/drawing/2014/main" id="{B56D6944-86C9-42A6-85DB-130576C927CB}"/>
              </a:ext>
            </a:extLst>
          </p:cNvPr>
          <p:cNvPicPr>
            <a:picLocks noChangeAspect="1"/>
          </p:cNvPicPr>
          <p:nvPr/>
        </p:nvPicPr>
        <p:blipFill>
          <a:blip r:embed="rId3"/>
          <a:stretch>
            <a:fillRect/>
          </a:stretch>
        </p:blipFill>
        <p:spPr>
          <a:xfrm>
            <a:off x="5400589" y="104845"/>
            <a:ext cx="3620146" cy="2246646"/>
          </a:xfrm>
          <a:prstGeom prst="rect">
            <a:avLst/>
          </a:prstGeom>
        </p:spPr>
      </p:pic>
      <p:pic>
        <p:nvPicPr>
          <p:cNvPr id="4" name="Picture 4" descr="Chart, line chart&#10;&#10;Description automatically generated">
            <a:extLst>
              <a:ext uri="{FF2B5EF4-FFF2-40B4-BE49-F238E27FC236}">
                <a16:creationId xmlns:a16="http://schemas.microsoft.com/office/drawing/2014/main" id="{0B3121B6-9433-47C6-A871-C148621C2287}"/>
              </a:ext>
            </a:extLst>
          </p:cNvPr>
          <p:cNvPicPr>
            <a:picLocks noChangeAspect="1"/>
          </p:cNvPicPr>
          <p:nvPr/>
        </p:nvPicPr>
        <p:blipFill>
          <a:blip r:embed="rId4"/>
          <a:stretch>
            <a:fillRect/>
          </a:stretch>
        </p:blipFill>
        <p:spPr>
          <a:xfrm>
            <a:off x="3279321" y="2919057"/>
            <a:ext cx="3277130" cy="2042852"/>
          </a:xfrm>
          <a:prstGeom prst="rect">
            <a:avLst/>
          </a:prstGeom>
          <a:ln>
            <a:noFill/>
          </a:ln>
        </p:spPr>
      </p:pic>
      <p:pic>
        <p:nvPicPr>
          <p:cNvPr id="5" name="Picture 5">
            <a:extLst>
              <a:ext uri="{FF2B5EF4-FFF2-40B4-BE49-F238E27FC236}">
                <a16:creationId xmlns:a16="http://schemas.microsoft.com/office/drawing/2014/main" id="{84EDA763-E263-4863-A071-4A13EA3E1301}"/>
              </a:ext>
            </a:extLst>
          </p:cNvPr>
          <p:cNvPicPr>
            <a:picLocks noChangeAspect="1"/>
          </p:cNvPicPr>
          <p:nvPr/>
        </p:nvPicPr>
        <p:blipFill rotWithShape="1">
          <a:blip r:embed="rId5"/>
          <a:srcRect r="10083"/>
          <a:stretch/>
        </p:blipFill>
        <p:spPr>
          <a:xfrm>
            <a:off x="3334690" y="1681580"/>
            <a:ext cx="1901469" cy="1166608"/>
          </a:xfrm>
          <a:prstGeom prst="rect">
            <a:avLst/>
          </a:prstGeom>
          <a:ln>
            <a:solidFill>
              <a:schemeClr val="tx1">
                <a:lumMod val="50000"/>
              </a:schemeClr>
            </a:solidFill>
          </a:ln>
        </p:spPr>
      </p:pic>
      <p:sp>
        <p:nvSpPr>
          <p:cNvPr id="2" name="TextBox 1">
            <a:extLst>
              <a:ext uri="{FF2B5EF4-FFF2-40B4-BE49-F238E27FC236}">
                <a16:creationId xmlns:a16="http://schemas.microsoft.com/office/drawing/2014/main" id="{1BD8149A-8915-7848-B5BE-48041F022921}"/>
              </a:ext>
            </a:extLst>
          </p:cNvPr>
          <p:cNvSpPr txBox="1"/>
          <p:nvPr/>
        </p:nvSpPr>
        <p:spPr>
          <a:xfrm>
            <a:off x="5507745" y="131585"/>
            <a:ext cx="3277130" cy="430887"/>
          </a:xfrm>
          <a:prstGeom prst="rect">
            <a:avLst/>
          </a:prstGeom>
          <a:noFill/>
        </p:spPr>
        <p:txBody>
          <a:bodyPr wrap="square" rtlCol="0">
            <a:spAutoFit/>
          </a:bodyPr>
          <a:lstStyle/>
          <a:p>
            <a:pPr algn="ctr"/>
            <a:r>
              <a:rPr lang="en-US" sz="1100"/>
              <a:t>Linearity of Data - Residuals v/s Fitted Plot</a:t>
            </a:r>
          </a:p>
          <a:p>
            <a:pPr algn="ctr"/>
            <a:r>
              <a:rPr lang="en-US" sz="1100"/>
              <a:t>      </a:t>
            </a:r>
          </a:p>
        </p:txBody>
      </p:sp>
      <p:pic>
        <p:nvPicPr>
          <p:cNvPr id="6" name="Picture 6">
            <a:extLst>
              <a:ext uri="{FF2B5EF4-FFF2-40B4-BE49-F238E27FC236}">
                <a16:creationId xmlns:a16="http://schemas.microsoft.com/office/drawing/2014/main" id="{D48F8B3F-2574-4722-8DF1-3666BF164E68}"/>
              </a:ext>
            </a:extLst>
          </p:cNvPr>
          <p:cNvPicPr>
            <a:picLocks noChangeAspect="1"/>
          </p:cNvPicPr>
          <p:nvPr/>
        </p:nvPicPr>
        <p:blipFill>
          <a:blip r:embed="rId6"/>
          <a:stretch>
            <a:fillRect/>
          </a:stretch>
        </p:blipFill>
        <p:spPr>
          <a:xfrm>
            <a:off x="6494153" y="2541405"/>
            <a:ext cx="2415409" cy="2420504"/>
          </a:xfrm>
          <a:prstGeom prst="rect">
            <a:avLst/>
          </a:prstGeom>
        </p:spPr>
      </p:pic>
      <p:sp>
        <p:nvSpPr>
          <p:cNvPr id="8" name="TextBox 7">
            <a:extLst>
              <a:ext uri="{FF2B5EF4-FFF2-40B4-BE49-F238E27FC236}">
                <a16:creationId xmlns:a16="http://schemas.microsoft.com/office/drawing/2014/main" id="{27BD7F9B-91B6-F14F-9155-D935581C33B9}"/>
              </a:ext>
            </a:extLst>
          </p:cNvPr>
          <p:cNvSpPr txBox="1"/>
          <p:nvPr/>
        </p:nvSpPr>
        <p:spPr>
          <a:xfrm>
            <a:off x="1030211" y="1647859"/>
            <a:ext cx="2264039" cy="1107996"/>
          </a:xfrm>
          <a:prstGeom prst="rect">
            <a:avLst/>
          </a:prstGeom>
          <a:noFill/>
        </p:spPr>
        <p:txBody>
          <a:bodyPr wrap="square" rtlCol="0">
            <a:spAutoFit/>
          </a:bodyPr>
          <a:lstStyle/>
          <a:p>
            <a:pPr marL="285750" indent="-285750">
              <a:buFont typeface="Wingdings" pitchFamily="2" charset="2"/>
              <a:buChar char="v"/>
            </a:pPr>
            <a:r>
              <a:rPr lang="en-US" sz="1100">
                <a:latin typeface="Arial" panose="020B0604020202020204" pitchFamily="34" charset="0"/>
                <a:cs typeface="Arial" panose="020B0604020202020204" pitchFamily="34" charset="0"/>
              </a:rPr>
              <a:t>As the assumptions of Linear Regression were not met up to the mark, so we moved to build AI based models.</a:t>
            </a:r>
          </a:p>
          <a:p>
            <a:endParaRPr lang="en-US" sz="1100">
              <a:latin typeface="Arial" panose="020B0604020202020204" pitchFamily="34" charset="0"/>
              <a:cs typeface="Arial" panose="020B0604020202020204" pitchFamily="34" charset="0"/>
            </a:endParaRPr>
          </a:p>
        </p:txBody>
      </p:sp>
      <p:pic>
        <p:nvPicPr>
          <p:cNvPr id="7" name="Picture 8" descr="Table&#10;&#10;Description automatically generated">
            <a:extLst>
              <a:ext uri="{FF2B5EF4-FFF2-40B4-BE49-F238E27FC236}">
                <a16:creationId xmlns:a16="http://schemas.microsoft.com/office/drawing/2014/main" id="{9E33BC9D-57ED-46CF-AE93-8DC54A1FB059}"/>
              </a:ext>
            </a:extLst>
          </p:cNvPr>
          <p:cNvPicPr>
            <a:picLocks noChangeAspect="1"/>
          </p:cNvPicPr>
          <p:nvPr/>
        </p:nvPicPr>
        <p:blipFill rotWithShape="1">
          <a:blip r:embed="rId7"/>
          <a:srcRect l="3231" t="1570" r="4700" b="7174"/>
          <a:stretch/>
        </p:blipFill>
        <p:spPr>
          <a:xfrm>
            <a:off x="1124339" y="3065219"/>
            <a:ext cx="2120794" cy="1716391"/>
          </a:xfrm>
          <a:prstGeom prst="rect">
            <a:avLst/>
          </a:prstGeom>
          <a:ln>
            <a:solidFill>
              <a:schemeClr val="tx1">
                <a:lumMod val="50000"/>
              </a:schemeClr>
            </a:solidFill>
          </a:ln>
        </p:spPr>
      </p:pic>
      <p:sp>
        <p:nvSpPr>
          <p:cNvPr id="9" name="TextBox 8">
            <a:extLst>
              <a:ext uri="{FF2B5EF4-FFF2-40B4-BE49-F238E27FC236}">
                <a16:creationId xmlns:a16="http://schemas.microsoft.com/office/drawing/2014/main" id="{73415C9D-5A02-AC45-AA85-8D9981B95B38}"/>
              </a:ext>
            </a:extLst>
          </p:cNvPr>
          <p:cNvSpPr txBox="1"/>
          <p:nvPr/>
        </p:nvSpPr>
        <p:spPr>
          <a:xfrm>
            <a:off x="1124339" y="2821781"/>
            <a:ext cx="2120794" cy="276999"/>
          </a:xfrm>
          <a:prstGeom prst="rect">
            <a:avLst/>
          </a:prstGeom>
          <a:solidFill>
            <a:srgbClr val="FFFFFF"/>
          </a:solidFill>
          <a:ln>
            <a:solidFill>
              <a:schemeClr val="tx1">
                <a:lumMod val="75000"/>
              </a:schemeClr>
            </a:solidFill>
          </a:ln>
        </p:spPr>
        <p:txBody>
          <a:bodyPr wrap="square" rtlCol="0">
            <a:spAutoFit/>
          </a:bodyPr>
          <a:lstStyle/>
          <a:p>
            <a:pPr algn="ctr"/>
            <a:r>
              <a:rPr lang="en-US" sz="1200" b="1"/>
              <a:t>Model using SFS and CV</a:t>
            </a:r>
          </a:p>
        </p:txBody>
      </p:sp>
      <p:sp>
        <p:nvSpPr>
          <p:cNvPr id="10" name="TextBox 9">
            <a:extLst>
              <a:ext uri="{FF2B5EF4-FFF2-40B4-BE49-F238E27FC236}">
                <a16:creationId xmlns:a16="http://schemas.microsoft.com/office/drawing/2014/main" id="{E7B1814B-CEF3-3946-A354-A0B88D65D8D3}"/>
              </a:ext>
            </a:extLst>
          </p:cNvPr>
          <p:cNvSpPr txBox="1"/>
          <p:nvPr/>
        </p:nvSpPr>
        <p:spPr>
          <a:xfrm>
            <a:off x="4200320" y="3107501"/>
            <a:ext cx="1480103" cy="276999"/>
          </a:xfrm>
          <a:prstGeom prst="rect">
            <a:avLst/>
          </a:prstGeom>
          <a:noFill/>
        </p:spPr>
        <p:txBody>
          <a:bodyPr wrap="square" rtlCol="0">
            <a:spAutoFit/>
          </a:bodyPr>
          <a:lstStyle/>
          <a:p>
            <a:pPr algn="ctr"/>
            <a:r>
              <a:rPr lang="en-US" sz="1200"/>
              <a:t>Normality Plot</a:t>
            </a:r>
          </a:p>
        </p:txBody>
      </p:sp>
      <p:sp>
        <p:nvSpPr>
          <p:cNvPr id="11" name="TextBox 10">
            <a:extLst>
              <a:ext uri="{FF2B5EF4-FFF2-40B4-BE49-F238E27FC236}">
                <a16:creationId xmlns:a16="http://schemas.microsoft.com/office/drawing/2014/main" id="{425854AE-C167-AB4B-A36A-DF194D8783B3}"/>
              </a:ext>
            </a:extLst>
          </p:cNvPr>
          <p:cNvSpPr txBox="1"/>
          <p:nvPr/>
        </p:nvSpPr>
        <p:spPr>
          <a:xfrm>
            <a:off x="6910086" y="2590229"/>
            <a:ext cx="1874789" cy="276999"/>
          </a:xfrm>
          <a:prstGeom prst="rect">
            <a:avLst/>
          </a:prstGeom>
          <a:noFill/>
        </p:spPr>
        <p:txBody>
          <a:bodyPr wrap="square" rtlCol="0">
            <a:spAutoFit/>
          </a:bodyPr>
          <a:lstStyle/>
          <a:p>
            <a:pPr algn="ctr"/>
            <a:r>
              <a:rPr lang="en-US" sz="1200"/>
              <a:t>Heteroskedasticity</a:t>
            </a:r>
          </a:p>
        </p:txBody>
      </p:sp>
      <p:pic>
        <p:nvPicPr>
          <p:cNvPr id="13" name="Graphic 12" descr="Tick with solid fill">
            <a:extLst>
              <a:ext uri="{FF2B5EF4-FFF2-40B4-BE49-F238E27FC236}">
                <a16:creationId xmlns:a16="http://schemas.microsoft.com/office/drawing/2014/main" id="{71A87469-CAE7-374F-82FB-D9527D4E0E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80423" y="392643"/>
            <a:ext cx="529573" cy="529573"/>
          </a:xfrm>
          <a:prstGeom prst="rect">
            <a:avLst/>
          </a:prstGeom>
        </p:spPr>
      </p:pic>
      <p:pic>
        <p:nvPicPr>
          <p:cNvPr id="32" name="Graphic 31" descr="Tick with solid fill">
            <a:extLst>
              <a:ext uri="{FF2B5EF4-FFF2-40B4-BE49-F238E27FC236}">
                <a16:creationId xmlns:a16="http://schemas.microsoft.com/office/drawing/2014/main" id="{F4AFC824-2A8A-E74A-A12A-FC63D2E4A2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3162" y="2249251"/>
            <a:ext cx="454700" cy="454700"/>
          </a:xfrm>
          <a:prstGeom prst="rect">
            <a:avLst/>
          </a:prstGeom>
        </p:spPr>
      </p:pic>
      <p:pic>
        <p:nvPicPr>
          <p:cNvPr id="15" name="Graphic 14" descr="Close with solid fill">
            <a:extLst>
              <a:ext uri="{FF2B5EF4-FFF2-40B4-BE49-F238E27FC236}">
                <a16:creationId xmlns:a16="http://schemas.microsoft.com/office/drawing/2014/main" id="{F62E939B-679F-2145-96EE-435400BFE0C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80151" y="4183380"/>
            <a:ext cx="526792" cy="526792"/>
          </a:xfrm>
          <a:prstGeom prst="rect">
            <a:avLst/>
          </a:prstGeom>
        </p:spPr>
      </p:pic>
      <p:pic>
        <p:nvPicPr>
          <p:cNvPr id="35" name="Graphic 34" descr="Close with solid fill">
            <a:extLst>
              <a:ext uri="{FF2B5EF4-FFF2-40B4-BE49-F238E27FC236}">
                <a16:creationId xmlns:a16="http://schemas.microsoft.com/office/drawing/2014/main" id="{FD61FE45-95EE-7841-B9DF-4DF4FD31485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68729" y="2872039"/>
            <a:ext cx="526792" cy="526792"/>
          </a:xfrm>
          <a:prstGeom prst="rect">
            <a:avLst/>
          </a:prstGeom>
        </p:spPr>
      </p:pic>
    </p:spTree>
    <p:extLst>
      <p:ext uri="{BB962C8B-B14F-4D97-AF65-F5344CB8AC3E}">
        <p14:creationId xmlns:p14="http://schemas.microsoft.com/office/powerpoint/2010/main" val="2044298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20"/>
        <p:cNvGrpSpPr/>
        <p:nvPr/>
      </p:nvGrpSpPr>
      <p:grpSpPr>
        <a:xfrm>
          <a:off x="0" y="0"/>
          <a:ext cx="0" cy="0"/>
          <a:chOff x="0" y="0"/>
          <a:chExt cx="0" cy="0"/>
        </a:xfrm>
      </p:grpSpPr>
      <p:sp>
        <p:nvSpPr>
          <p:cNvPr id="623" name="Google Shape;623;p33"/>
          <p:cNvSpPr/>
          <p:nvPr/>
        </p:nvSpPr>
        <p:spPr>
          <a:xfrm>
            <a:off x="6041985" y="2934019"/>
            <a:ext cx="1999277" cy="1946886"/>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42" name="Google Shape;642;p33"/>
          <p:cNvSpPr/>
          <p:nvPr/>
        </p:nvSpPr>
        <p:spPr>
          <a:xfrm rot="5400000">
            <a:off x="-2" y="3947645"/>
            <a:ext cx="1219200" cy="1219196"/>
          </a:xfrm>
          <a:custGeom>
            <a:avLst/>
            <a:gdLst/>
            <a:ahLst/>
            <a:cxnLst/>
            <a:rect l="l" t="t" r="r" b="b"/>
            <a:pathLst>
              <a:path w="2438400" h="2438393" extrusionOk="0">
                <a:moveTo>
                  <a:pt x="2438400" y="1085807"/>
                </a:moveTo>
                <a:lnTo>
                  <a:pt x="2438400" y="1085807"/>
                </a:lnTo>
                <a:lnTo>
                  <a:pt x="2438400" y="0"/>
                </a:lnTo>
                <a:lnTo>
                  <a:pt x="2438400" y="0"/>
                </a:lnTo>
                <a:cubicBezTo>
                  <a:pt x="1091702" y="0"/>
                  <a:pt x="0" y="1091696"/>
                  <a:pt x="0" y="2438394"/>
                </a:cubicBezTo>
                <a:lnTo>
                  <a:pt x="1085820" y="2438394"/>
                </a:lnTo>
                <a:cubicBezTo>
                  <a:pt x="1085820" y="1691384"/>
                  <a:pt x="1691396" y="1085807"/>
                  <a:pt x="2438400" y="108580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3" name="Google Shape;643;p33"/>
          <p:cNvSpPr/>
          <p:nvPr/>
        </p:nvSpPr>
        <p:spPr>
          <a:xfrm>
            <a:off x="5060431" y="4734029"/>
            <a:ext cx="619047" cy="177989"/>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7" name="TextBox 26">
            <a:extLst>
              <a:ext uri="{FF2B5EF4-FFF2-40B4-BE49-F238E27FC236}">
                <a16:creationId xmlns:a16="http://schemas.microsoft.com/office/drawing/2014/main" id="{27989EB5-575E-8C41-BD94-7D75A9E1B7DD}"/>
              </a:ext>
            </a:extLst>
          </p:cNvPr>
          <p:cNvSpPr txBox="1"/>
          <p:nvPr/>
        </p:nvSpPr>
        <p:spPr>
          <a:xfrm>
            <a:off x="521493" y="138498"/>
            <a:ext cx="4920705" cy="6001643"/>
          </a:xfrm>
          <a:prstGeom prst="rect">
            <a:avLst/>
          </a:prstGeom>
          <a:noFill/>
        </p:spPr>
        <p:txBody>
          <a:bodyPr wrap="square" rtlCol="0">
            <a:spAutoFit/>
          </a:bodyPr>
          <a:lstStyle/>
          <a:p>
            <a:pPr marL="171450" indent="-171450">
              <a:buFont typeface="Wingdings" pitchFamily="2" charset="2"/>
              <a:buChar char="v"/>
            </a:pPr>
            <a:r>
              <a:rPr lang="en-US" sz="1200">
                <a:latin typeface="Arial" panose="020B0604020202020204" pitchFamily="34" charset="0"/>
                <a:cs typeface="Arial" panose="020B0604020202020204" pitchFamily="34" charset="0"/>
              </a:rPr>
              <a:t>We built Lasso and Ridge Regression model by decreasing the shrinkage parameter (increasing the bias) at different alpha values, to get a more generalized model.</a:t>
            </a:r>
          </a:p>
          <a:p>
            <a:pPr marL="171450" indent="-171450">
              <a:buFont typeface="Wingdings" pitchFamily="2" charset="2"/>
              <a:buChar char="v"/>
            </a:pPr>
            <a:endParaRPr lang="en-US" sz="1200">
              <a:latin typeface="Arial" panose="020B0604020202020204" pitchFamily="34" charset="0"/>
              <a:cs typeface="Arial" panose="020B0604020202020204" pitchFamily="34" charset="0"/>
            </a:endParaRPr>
          </a:p>
          <a:p>
            <a:pPr marL="171450" indent="-171450">
              <a:buFont typeface="Wingdings" pitchFamily="2" charset="2"/>
              <a:buChar char="v"/>
            </a:pPr>
            <a:endParaRPr lang="en-US" sz="1200">
              <a:latin typeface="Arial" panose="020B0604020202020204" pitchFamily="34" charset="0"/>
              <a:cs typeface="Arial" panose="020B0604020202020204" pitchFamily="34" charset="0"/>
            </a:endParaRPr>
          </a:p>
          <a:p>
            <a:endParaRPr lang="en-US" sz="1200">
              <a:latin typeface="Arial" panose="020B0604020202020204" pitchFamily="34" charset="0"/>
              <a:cs typeface="Arial" panose="020B0604020202020204" pitchFamily="34" charset="0"/>
            </a:endParaRPr>
          </a:p>
          <a:p>
            <a:endParaRPr lang="en-US" sz="1200">
              <a:latin typeface="Arial" panose="020B0604020202020204" pitchFamily="34" charset="0"/>
              <a:cs typeface="Arial" panose="020B0604020202020204" pitchFamily="34" charset="0"/>
            </a:endParaRPr>
          </a:p>
          <a:p>
            <a:endParaRPr lang="en-US" sz="1200">
              <a:latin typeface="Arial" panose="020B0604020202020204" pitchFamily="34" charset="0"/>
              <a:cs typeface="Arial" panose="020B0604020202020204" pitchFamily="34" charset="0"/>
            </a:endParaRPr>
          </a:p>
          <a:p>
            <a:endParaRPr lang="en-US" sz="1200">
              <a:latin typeface="Arial" panose="020B0604020202020204" pitchFamily="34" charset="0"/>
              <a:cs typeface="Arial" panose="020B0604020202020204" pitchFamily="34" charset="0"/>
            </a:endParaRPr>
          </a:p>
          <a:p>
            <a:endParaRPr lang="en-US" sz="1200">
              <a:latin typeface="Arial" panose="020B0604020202020204" pitchFamily="34" charset="0"/>
              <a:cs typeface="Arial" panose="020B0604020202020204" pitchFamily="34" charset="0"/>
            </a:endParaRPr>
          </a:p>
          <a:p>
            <a:endParaRPr lang="en-US" sz="1200">
              <a:latin typeface="Arial" panose="020B0604020202020204" pitchFamily="34" charset="0"/>
              <a:cs typeface="Arial" panose="020B0604020202020204" pitchFamily="34" charset="0"/>
            </a:endParaRPr>
          </a:p>
          <a:p>
            <a:endParaRPr lang="en-US" sz="1200">
              <a:latin typeface="Arial" panose="020B0604020202020204" pitchFamily="34" charset="0"/>
              <a:cs typeface="Arial" panose="020B0604020202020204" pitchFamily="34" charset="0"/>
            </a:endParaRPr>
          </a:p>
          <a:p>
            <a:pPr marL="214313" indent="-214313">
              <a:buFont typeface="Wingdings" pitchFamily="2" charset="2"/>
              <a:buChar char="v"/>
            </a:pPr>
            <a:r>
              <a:rPr lang="en-US" sz="1200">
                <a:latin typeface="Arial" panose="020B0604020202020204" pitchFamily="34" charset="0"/>
                <a:cs typeface="Arial" panose="020B0604020202020204" pitchFamily="34" charset="0"/>
              </a:rPr>
              <a:t>We had built a decision tree, Random forest model (with and without hyperparameter tuning) as they are not influenced by outliers.</a:t>
            </a:r>
          </a:p>
          <a:p>
            <a:endParaRPr lang="en-US" sz="1200">
              <a:latin typeface="Arial" panose="020B0604020202020204" pitchFamily="34" charset="0"/>
              <a:cs typeface="Arial" panose="020B0604020202020204" pitchFamily="34" charset="0"/>
            </a:endParaRPr>
          </a:p>
          <a:p>
            <a:pPr marL="214313" indent="-214313">
              <a:buFont typeface="Wingdings" pitchFamily="2" charset="2"/>
              <a:buChar char="v"/>
            </a:pPr>
            <a:r>
              <a:rPr lang="en-US" sz="1200">
                <a:latin typeface="Arial" panose="020B0604020202020204" pitchFamily="34" charset="0"/>
                <a:cs typeface="Arial" panose="020B0604020202020204" pitchFamily="34" charset="0"/>
              </a:rPr>
              <a:t>To reduce bias and variance in the model we used boosting techniques such as Gradient boosting and XG boosting.</a:t>
            </a:r>
          </a:p>
          <a:p>
            <a:endParaRPr lang="en-US" sz="1200">
              <a:latin typeface="Arial" panose="020B0604020202020204" pitchFamily="34" charset="0"/>
              <a:cs typeface="Arial" panose="020B0604020202020204" pitchFamily="34" charset="0"/>
            </a:endParaRPr>
          </a:p>
          <a:p>
            <a:pPr marL="214313" indent="-214313">
              <a:buFont typeface="Wingdings" pitchFamily="2" charset="2"/>
              <a:buChar char="v"/>
            </a:pPr>
            <a:r>
              <a:rPr lang="en-US" sz="1200">
                <a:latin typeface="Arial" panose="020B0604020202020204" pitchFamily="34" charset="0"/>
                <a:cs typeface="Arial" panose="020B0604020202020204" pitchFamily="34" charset="0"/>
              </a:rPr>
              <a:t>Since the data has many features, so to overcome the curse of dimensionality, we used PCA to reduce multi collinearity in the data and then built a Decision Tree model on it.</a:t>
            </a:r>
          </a:p>
          <a:p>
            <a:pPr marL="214313" indent="-214313">
              <a:buFont typeface="Wingdings" pitchFamily="2" charset="2"/>
              <a:buChar char="v"/>
            </a:pPr>
            <a:endParaRPr lang="en-US" sz="1200">
              <a:latin typeface="Arial" panose="020B0604020202020204" pitchFamily="34" charset="0"/>
              <a:cs typeface="Arial" panose="020B0604020202020204" pitchFamily="34" charset="0"/>
            </a:endParaRPr>
          </a:p>
          <a:p>
            <a:endParaRPr lang="en-US" sz="1200">
              <a:latin typeface="Arial" panose="020B0604020202020204" pitchFamily="34" charset="0"/>
              <a:cs typeface="Arial" panose="020B0604020202020204" pitchFamily="34" charset="0"/>
            </a:endParaRPr>
          </a:p>
          <a:p>
            <a:pPr marL="214313" indent="-214313">
              <a:buFont typeface="Wingdings" pitchFamily="2" charset="2"/>
              <a:buChar char="v"/>
            </a:pPr>
            <a:endParaRPr lang="en-US" sz="1200">
              <a:latin typeface="Arial" panose="020B0604020202020204" pitchFamily="34" charset="0"/>
              <a:cs typeface="Arial" panose="020B0604020202020204" pitchFamily="34" charset="0"/>
            </a:endParaRPr>
          </a:p>
          <a:p>
            <a:endParaRPr lang="en-US" sz="1200"/>
          </a:p>
          <a:p>
            <a:pPr marL="214313" indent="-214313">
              <a:buFont typeface="Wingdings" pitchFamily="2" charset="2"/>
              <a:buChar char="v"/>
            </a:pPr>
            <a:endParaRPr lang="en-US" sz="1200">
              <a:latin typeface="Arial" panose="020B0604020202020204" pitchFamily="34" charset="0"/>
              <a:cs typeface="Arial" panose="020B0604020202020204" pitchFamily="34" charset="0"/>
            </a:endParaRPr>
          </a:p>
          <a:p>
            <a:endParaRPr lang="en-US" sz="1200">
              <a:latin typeface="Arial" panose="020B0604020202020204" pitchFamily="34" charset="0"/>
              <a:cs typeface="Arial" panose="020B0604020202020204" pitchFamily="34" charset="0"/>
            </a:endParaRPr>
          </a:p>
          <a:p>
            <a:pPr marL="214313" indent="-214313">
              <a:buFont typeface="Wingdings" pitchFamily="2" charset="2"/>
              <a:buChar char="v"/>
            </a:pPr>
            <a:endParaRPr lang="en-US" sz="1200">
              <a:latin typeface="Arial" panose="020B0604020202020204" pitchFamily="34" charset="0"/>
              <a:cs typeface="Arial" panose="020B0604020202020204" pitchFamily="34" charset="0"/>
            </a:endParaRPr>
          </a:p>
          <a:p>
            <a:endParaRPr lang="en-US" sz="1200">
              <a:latin typeface="Arial" panose="020B0604020202020204" pitchFamily="34" charset="0"/>
              <a:cs typeface="Arial" panose="020B0604020202020204" pitchFamily="34" charset="0"/>
            </a:endParaRPr>
          </a:p>
          <a:p>
            <a:pPr marL="214313" indent="-214313">
              <a:buFont typeface="Wingdings" pitchFamily="2" charset="2"/>
              <a:buChar char="v"/>
            </a:pPr>
            <a:endParaRPr lang="en-US" sz="1200">
              <a:latin typeface="Arial" panose="020B0604020202020204" pitchFamily="34" charset="0"/>
              <a:cs typeface="Arial" panose="020B0604020202020204" pitchFamily="34" charset="0"/>
            </a:endParaRPr>
          </a:p>
          <a:p>
            <a:endParaRPr lang="en-US" sz="1200"/>
          </a:p>
        </p:txBody>
      </p:sp>
      <p:pic>
        <p:nvPicPr>
          <p:cNvPr id="30" name="Picture 2" descr="Text, table&#10;&#10;Description automatically generated">
            <a:extLst>
              <a:ext uri="{FF2B5EF4-FFF2-40B4-BE49-F238E27FC236}">
                <a16:creationId xmlns:a16="http://schemas.microsoft.com/office/drawing/2014/main" id="{8BCA3299-B946-EE41-9C2C-042639646EEC}"/>
              </a:ext>
            </a:extLst>
          </p:cNvPr>
          <p:cNvPicPr>
            <a:picLocks noChangeAspect="1"/>
          </p:cNvPicPr>
          <p:nvPr/>
        </p:nvPicPr>
        <p:blipFill>
          <a:blip r:embed="rId3"/>
          <a:stretch>
            <a:fillRect/>
          </a:stretch>
        </p:blipFill>
        <p:spPr>
          <a:xfrm>
            <a:off x="609598" y="1319226"/>
            <a:ext cx="4321968" cy="794819"/>
          </a:xfrm>
          <a:prstGeom prst="rect">
            <a:avLst/>
          </a:prstGeom>
          <a:ln>
            <a:solidFill>
              <a:schemeClr val="tx1">
                <a:lumMod val="50000"/>
              </a:schemeClr>
            </a:solidFill>
          </a:ln>
        </p:spPr>
      </p:pic>
      <p:sp>
        <p:nvSpPr>
          <p:cNvPr id="6" name="TextBox 5">
            <a:extLst>
              <a:ext uri="{FF2B5EF4-FFF2-40B4-BE49-F238E27FC236}">
                <a16:creationId xmlns:a16="http://schemas.microsoft.com/office/drawing/2014/main" id="{727AC8A1-C058-AD4E-8233-EAC26CEB15DD}"/>
              </a:ext>
            </a:extLst>
          </p:cNvPr>
          <p:cNvSpPr txBox="1"/>
          <p:nvPr/>
        </p:nvSpPr>
        <p:spPr>
          <a:xfrm>
            <a:off x="609598" y="1011294"/>
            <a:ext cx="4333960" cy="276999"/>
          </a:xfrm>
          <a:prstGeom prst="rect">
            <a:avLst/>
          </a:prstGeom>
          <a:solidFill>
            <a:srgbClr val="FFFFFF"/>
          </a:solidFill>
          <a:ln>
            <a:solidFill>
              <a:schemeClr val="tx1">
                <a:lumMod val="50000"/>
              </a:schemeClr>
            </a:solidFill>
          </a:ln>
        </p:spPr>
        <p:txBody>
          <a:bodyPr wrap="square" rtlCol="0">
            <a:spAutoFit/>
          </a:bodyPr>
          <a:lstStyle/>
          <a:p>
            <a:pPr algn="ctr"/>
            <a:r>
              <a:rPr lang="en-US" sz="1200" b="1"/>
              <a:t>Lasso Regression at different alpha values</a:t>
            </a:r>
          </a:p>
        </p:txBody>
      </p:sp>
      <p:sp>
        <p:nvSpPr>
          <p:cNvPr id="7" name="TextBox 6">
            <a:extLst>
              <a:ext uri="{FF2B5EF4-FFF2-40B4-BE49-F238E27FC236}">
                <a16:creationId xmlns:a16="http://schemas.microsoft.com/office/drawing/2014/main" id="{90D726EF-4DA7-BB40-A5C1-E52D9C9AB481}"/>
              </a:ext>
            </a:extLst>
          </p:cNvPr>
          <p:cNvSpPr txBox="1"/>
          <p:nvPr/>
        </p:nvSpPr>
        <p:spPr>
          <a:xfrm>
            <a:off x="5442198" y="138498"/>
            <a:ext cx="3601789" cy="277397"/>
          </a:xfrm>
          <a:prstGeom prst="rect">
            <a:avLst/>
          </a:prstGeom>
          <a:solidFill>
            <a:srgbClr val="FFFFFF"/>
          </a:solidFill>
          <a:ln>
            <a:solidFill>
              <a:schemeClr val="tx1">
                <a:lumMod val="50000"/>
              </a:schemeClr>
            </a:solidFill>
          </a:ln>
        </p:spPr>
        <p:txBody>
          <a:bodyPr wrap="square" rtlCol="0">
            <a:spAutoFit/>
          </a:bodyPr>
          <a:lstStyle/>
          <a:p>
            <a:pPr algn="ctr"/>
            <a:r>
              <a:rPr lang="en-US" sz="1200" b="1"/>
              <a:t>Ridge Regression at different alpha values</a:t>
            </a:r>
          </a:p>
        </p:txBody>
      </p:sp>
      <p:sp>
        <p:nvSpPr>
          <p:cNvPr id="35" name="Google Shape;623;p33">
            <a:extLst>
              <a:ext uri="{FF2B5EF4-FFF2-40B4-BE49-F238E27FC236}">
                <a16:creationId xmlns:a16="http://schemas.microsoft.com/office/drawing/2014/main" id="{6C97D063-8B61-894C-A174-256B338C837D}"/>
              </a:ext>
            </a:extLst>
          </p:cNvPr>
          <p:cNvSpPr/>
          <p:nvPr/>
        </p:nvSpPr>
        <p:spPr>
          <a:xfrm>
            <a:off x="2650005" y="4329502"/>
            <a:ext cx="1810639" cy="1810639"/>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6" name="Google Shape;643;p33">
            <a:extLst>
              <a:ext uri="{FF2B5EF4-FFF2-40B4-BE49-F238E27FC236}">
                <a16:creationId xmlns:a16="http://schemas.microsoft.com/office/drawing/2014/main" id="{88D64F85-1537-F34D-85DE-5C74B0112FAA}"/>
              </a:ext>
            </a:extLst>
          </p:cNvPr>
          <p:cNvSpPr/>
          <p:nvPr/>
        </p:nvSpPr>
        <p:spPr>
          <a:xfrm>
            <a:off x="7804635" y="4270462"/>
            <a:ext cx="853228" cy="232090"/>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2" name="Picture 3" descr="Table&#10;&#10;Description automatically generated">
            <a:extLst>
              <a:ext uri="{FF2B5EF4-FFF2-40B4-BE49-F238E27FC236}">
                <a16:creationId xmlns:a16="http://schemas.microsoft.com/office/drawing/2014/main" id="{59524143-9BBA-4E83-B081-53AF8CF594D4}"/>
              </a:ext>
            </a:extLst>
          </p:cNvPr>
          <p:cNvPicPr>
            <a:picLocks noChangeAspect="1"/>
          </p:cNvPicPr>
          <p:nvPr/>
        </p:nvPicPr>
        <p:blipFill>
          <a:blip r:embed="rId4"/>
          <a:stretch>
            <a:fillRect/>
          </a:stretch>
        </p:blipFill>
        <p:spPr>
          <a:xfrm>
            <a:off x="5443538" y="456278"/>
            <a:ext cx="3600450" cy="18806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01"/>
        <p:cNvGrpSpPr/>
        <p:nvPr/>
      </p:nvGrpSpPr>
      <p:grpSpPr>
        <a:xfrm>
          <a:off x="0" y="0"/>
          <a:ext cx="0" cy="0"/>
          <a:chOff x="0" y="0"/>
          <a:chExt cx="0" cy="0"/>
        </a:xfrm>
      </p:grpSpPr>
      <p:sp>
        <p:nvSpPr>
          <p:cNvPr id="602" name="Google Shape;602;p32"/>
          <p:cNvSpPr/>
          <p:nvPr/>
        </p:nvSpPr>
        <p:spPr>
          <a:xfrm rot="10800000">
            <a:off x="4749095" y="-399975"/>
            <a:ext cx="6391200" cy="6391200"/>
          </a:xfrm>
          <a:prstGeom prst="chord">
            <a:avLst>
              <a:gd name="adj1" fmla="val 14385217"/>
              <a:gd name="adj2" fmla="val 7208317"/>
            </a:avLst>
          </a:pr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03" name="Google Shape;603;p32"/>
          <p:cNvSpPr/>
          <p:nvPr/>
        </p:nvSpPr>
        <p:spPr>
          <a:xfrm>
            <a:off x="7114102" y="1090057"/>
            <a:ext cx="1810639" cy="1810639"/>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lt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614" name="Google Shape;614;p32"/>
          <p:cNvSpPr txBox="1">
            <a:spLocks noGrp="1"/>
          </p:cNvSpPr>
          <p:nvPr>
            <p:ph type="title"/>
          </p:nvPr>
        </p:nvSpPr>
        <p:spPr>
          <a:xfrm>
            <a:off x="516600" y="1655400"/>
            <a:ext cx="3679200" cy="1411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lt2"/>
                </a:solidFill>
              </a:rPr>
              <a:t>Conclusions and Proposed Solutions</a:t>
            </a:r>
            <a:endParaRPr>
              <a:solidFill>
                <a:schemeClr val="lt2"/>
              </a:solidFill>
            </a:endParaRPr>
          </a:p>
        </p:txBody>
      </p:sp>
      <p:sp>
        <p:nvSpPr>
          <p:cNvPr id="615" name="Google Shape;615;p32"/>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2457982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7"/>
        <p:cNvGrpSpPr/>
        <p:nvPr/>
      </p:nvGrpSpPr>
      <p:grpSpPr>
        <a:xfrm>
          <a:off x="0" y="0"/>
          <a:ext cx="0" cy="0"/>
          <a:chOff x="0" y="0"/>
          <a:chExt cx="0" cy="0"/>
        </a:xfrm>
      </p:grpSpPr>
      <p:sp>
        <p:nvSpPr>
          <p:cNvPr id="20" name="Google Shape;251;p24">
            <a:extLst>
              <a:ext uri="{FF2B5EF4-FFF2-40B4-BE49-F238E27FC236}">
                <a16:creationId xmlns:a16="http://schemas.microsoft.com/office/drawing/2014/main" id="{40FB3953-96B7-9447-ACF1-CC72C2FE2A60}"/>
              </a:ext>
            </a:extLst>
          </p:cNvPr>
          <p:cNvSpPr/>
          <p:nvPr/>
        </p:nvSpPr>
        <p:spPr>
          <a:xfrm>
            <a:off x="-906159" y="3122466"/>
            <a:ext cx="1810639" cy="1810639"/>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lt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1" name="Google Shape;252;p24">
            <a:extLst>
              <a:ext uri="{FF2B5EF4-FFF2-40B4-BE49-F238E27FC236}">
                <a16:creationId xmlns:a16="http://schemas.microsoft.com/office/drawing/2014/main" id="{7BD8CB44-B961-8647-B1DE-DC662BE19B83}"/>
              </a:ext>
            </a:extLst>
          </p:cNvPr>
          <p:cNvSpPr/>
          <p:nvPr/>
        </p:nvSpPr>
        <p:spPr>
          <a:xfrm>
            <a:off x="762000" y="4612753"/>
            <a:ext cx="1106170" cy="276543"/>
          </a:xfrm>
          <a:custGeom>
            <a:avLst/>
            <a:gdLst/>
            <a:ahLst/>
            <a:cxnLst/>
            <a:rect l="l" t="t" r="r" b="b"/>
            <a:pathLst>
              <a:path w="2212339" h="553085" extrusionOk="0">
                <a:moveTo>
                  <a:pt x="276542" y="0"/>
                </a:moveTo>
                <a:cubicBezTo>
                  <a:pt x="123753" y="0"/>
                  <a:pt x="0" y="123753"/>
                  <a:pt x="0" y="276543"/>
                </a:cubicBezTo>
                <a:cubicBezTo>
                  <a:pt x="0" y="429332"/>
                  <a:pt x="123753" y="553085"/>
                  <a:pt x="276542" y="553085"/>
                </a:cubicBezTo>
                <a:cubicBezTo>
                  <a:pt x="429332" y="553085"/>
                  <a:pt x="553085" y="429332"/>
                  <a:pt x="553085" y="276543"/>
                </a:cubicBezTo>
                <a:cubicBezTo>
                  <a:pt x="553085" y="123753"/>
                  <a:pt x="429332" y="0"/>
                  <a:pt x="276542" y="0"/>
                </a:cubicBezTo>
                <a:close/>
                <a:moveTo>
                  <a:pt x="1935797" y="0"/>
                </a:moveTo>
                <a:cubicBezTo>
                  <a:pt x="1783007" y="0"/>
                  <a:pt x="1659254" y="123753"/>
                  <a:pt x="1659254" y="276543"/>
                </a:cubicBezTo>
                <a:cubicBezTo>
                  <a:pt x="1659254" y="429332"/>
                  <a:pt x="1783007" y="553085"/>
                  <a:pt x="1935797" y="553085"/>
                </a:cubicBezTo>
                <a:cubicBezTo>
                  <a:pt x="2088586" y="553085"/>
                  <a:pt x="2212339" y="429332"/>
                  <a:pt x="2212339" y="276543"/>
                </a:cubicBezTo>
                <a:cubicBezTo>
                  <a:pt x="2212339" y="123753"/>
                  <a:pt x="2088586" y="0"/>
                  <a:pt x="1935797" y="0"/>
                </a:cubicBezTo>
                <a:close/>
                <a:moveTo>
                  <a:pt x="1106170" y="0"/>
                </a:moveTo>
                <a:cubicBezTo>
                  <a:pt x="953380" y="0"/>
                  <a:pt x="829627" y="123753"/>
                  <a:pt x="829627" y="276543"/>
                </a:cubicBezTo>
                <a:cubicBezTo>
                  <a:pt x="829627" y="429332"/>
                  <a:pt x="953380" y="553085"/>
                  <a:pt x="1106170" y="553085"/>
                </a:cubicBezTo>
                <a:cubicBezTo>
                  <a:pt x="1258959" y="553085"/>
                  <a:pt x="1382712" y="429332"/>
                  <a:pt x="1382712" y="276543"/>
                </a:cubicBezTo>
                <a:cubicBezTo>
                  <a:pt x="1382712" y="123753"/>
                  <a:pt x="1258959" y="0"/>
                  <a:pt x="1106170" y="0"/>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 name="Google Shape;253;p24">
            <a:extLst>
              <a:ext uri="{FF2B5EF4-FFF2-40B4-BE49-F238E27FC236}">
                <a16:creationId xmlns:a16="http://schemas.microsoft.com/office/drawing/2014/main" id="{B662DC38-8EB7-2146-8A36-2AD61FBB8070}"/>
              </a:ext>
            </a:extLst>
          </p:cNvPr>
          <p:cNvSpPr/>
          <p:nvPr/>
        </p:nvSpPr>
        <p:spPr>
          <a:xfrm>
            <a:off x="7756797" y="3752128"/>
            <a:ext cx="1359408" cy="1359404"/>
          </a:xfrm>
          <a:custGeom>
            <a:avLst/>
            <a:gdLst/>
            <a:ahLst/>
            <a:cxnLst/>
            <a:rect l="l" t="t" r="r" b="b"/>
            <a:pathLst>
              <a:path w="2438400" h="2438393" extrusionOk="0">
                <a:moveTo>
                  <a:pt x="2438400" y="1085807"/>
                </a:moveTo>
                <a:lnTo>
                  <a:pt x="2438400" y="1085807"/>
                </a:lnTo>
                <a:lnTo>
                  <a:pt x="2438400" y="0"/>
                </a:lnTo>
                <a:lnTo>
                  <a:pt x="2438400" y="0"/>
                </a:lnTo>
                <a:cubicBezTo>
                  <a:pt x="1091702" y="0"/>
                  <a:pt x="0" y="1091696"/>
                  <a:pt x="0" y="2438394"/>
                </a:cubicBezTo>
                <a:lnTo>
                  <a:pt x="1085820" y="2438394"/>
                </a:lnTo>
                <a:cubicBezTo>
                  <a:pt x="1085820" y="1691384"/>
                  <a:pt x="1691396" y="1085807"/>
                  <a:pt x="2438400" y="108580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23" name="Picture 2" descr="Table&#10;&#10;Description automatically generated">
            <a:extLst>
              <a:ext uri="{FF2B5EF4-FFF2-40B4-BE49-F238E27FC236}">
                <a16:creationId xmlns:a16="http://schemas.microsoft.com/office/drawing/2014/main" id="{EAB3303C-172B-D647-A0B7-D90FCFD8328F}"/>
              </a:ext>
            </a:extLst>
          </p:cNvPr>
          <p:cNvPicPr>
            <a:picLocks noChangeAspect="1"/>
          </p:cNvPicPr>
          <p:nvPr/>
        </p:nvPicPr>
        <p:blipFill>
          <a:blip r:embed="rId3"/>
          <a:stretch>
            <a:fillRect/>
          </a:stretch>
        </p:blipFill>
        <p:spPr>
          <a:xfrm>
            <a:off x="3937012" y="442203"/>
            <a:ext cx="5093493" cy="2210342"/>
          </a:xfrm>
          <a:prstGeom prst="rect">
            <a:avLst/>
          </a:prstGeom>
          <a:ln>
            <a:solidFill>
              <a:schemeClr val="tx1">
                <a:lumMod val="50000"/>
              </a:schemeClr>
            </a:solidFill>
          </a:ln>
        </p:spPr>
      </p:pic>
      <p:sp>
        <p:nvSpPr>
          <p:cNvPr id="24" name="TextBox 23">
            <a:extLst>
              <a:ext uri="{FF2B5EF4-FFF2-40B4-BE49-F238E27FC236}">
                <a16:creationId xmlns:a16="http://schemas.microsoft.com/office/drawing/2014/main" id="{3EDFB30E-5594-AD42-B3D2-734FFB8CCF66}"/>
              </a:ext>
            </a:extLst>
          </p:cNvPr>
          <p:cNvSpPr txBox="1"/>
          <p:nvPr/>
        </p:nvSpPr>
        <p:spPr>
          <a:xfrm>
            <a:off x="3937011" y="134426"/>
            <a:ext cx="5093493" cy="307777"/>
          </a:xfrm>
          <a:prstGeom prst="rect">
            <a:avLst/>
          </a:prstGeom>
          <a:solidFill>
            <a:schemeClr val="bg1"/>
          </a:solidFill>
          <a:ln>
            <a:solidFill>
              <a:schemeClr val="tx1">
                <a:lumMod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AI Based Models with Hyper Parameter Tuning</a:t>
            </a:r>
          </a:p>
        </p:txBody>
      </p:sp>
      <p:sp>
        <p:nvSpPr>
          <p:cNvPr id="25" name="TextBox 24">
            <a:extLst>
              <a:ext uri="{FF2B5EF4-FFF2-40B4-BE49-F238E27FC236}">
                <a16:creationId xmlns:a16="http://schemas.microsoft.com/office/drawing/2014/main" id="{A452BA76-6151-2B4A-B02B-CB84E32A4FC8}"/>
              </a:ext>
            </a:extLst>
          </p:cNvPr>
          <p:cNvSpPr txBox="1"/>
          <p:nvPr/>
        </p:nvSpPr>
        <p:spPr>
          <a:xfrm>
            <a:off x="157163" y="547176"/>
            <a:ext cx="377904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lr>
                <a:schemeClr val="bg1"/>
              </a:buClr>
              <a:buFont typeface="Wingdings" pitchFamily="2" charset="2"/>
              <a:buChar char="Ø"/>
            </a:pPr>
            <a:r>
              <a:rPr lang="en-US" sz="1100" b="1">
                <a:solidFill>
                  <a:schemeClr val="bg1"/>
                </a:solidFill>
                <a:latin typeface="Barlow"/>
              </a:rPr>
              <a:t>We got the best accuracy and least RMSE from Random Forest ( 56% Adj_R2) , Gradient Boost (36 %Adj_R2) and XG Boost (69% Aj_R2_) on Transformed Target column after Hyperparameter tuning.</a:t>
            </a:r>
            <a:endParaRPr lang="en-US">
              <a:solidFill>
                <a:schemeClr val="bg1"/>
              </a:solidFill>
            </a:endParaRPr>
          </a:p>
        </p:txBody>
      </p:sp>
      <p:sp>
        <p:nvSpPr>
          <p:cNvPr id="26" name="TextBox 25">
            <a:extLst>
              <a:ext uri="{FF2B5EF4-FFF2-40B4-BE49-F238E27FC236}">
                <a16:creationId xmlns:a16="http://schemas.microsoft.com/office/drawing/2014/main" id="{89719EE5-74A8-F34A-850C-8F9F9A591273}"/>
              </a:ext>
            </a:extLst>
          </p:cNvPr>
          <p:cNvSpPr txBox="1"/>
          <p:nvPr/>
        </p:nvSpPr>
        <p:spPr>
          <a:xfrm>
            <a:off x="158313" y="1361532"/>
            <a:ext cx="3278981" cy="19543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Clr>
                <a:schemeClr val="bg1"/>
              </a:buClr>
              <a:buFont typeface="Wingdings" pitchFamily="2" charset="2"/>
              <a:buChar char="Ø"/>
            </a:pPr>
            <a:r>
              <a:rPr lang="en-US" sz="1100" b="1" dirty="0">
                <a:solidFill>
                  <a:schemeClr val="bg1"/>
                </a:solidFill>
                <a:latin typeface="Barlow"/>
              </a:rPr>
              <a:t>The Data didn’t have Linear Features, so Linear Regression  model was unable to capture the trend of the overall data &amp; it was unable to reach to the Global minima in terms of Cost function which was clearly reflected  as the assumptions didn’t meet up.</a:t>
            </a:r>
          </a:p>
          <a:p>
            <a:pPr marL="171450" indent="-171450">
              <a:buClr>
                <a:schemeClr val="bg1"/>
              </a:buClr>
              <a:buFont typeface="Wingdings" pitchFamily="2" charset="2"/>
              <a:buChar char="Ø"/>
            </a:pPr>
            <a:endParaRPr lang="en-US" sz="1100" b="1" dirty="0">
              <a:solidFill>
                <a:schemeClr val="bg1"/>
              </a:solidFill>
              <a:latin typeface="Barlow"/>
            </a:endParaRPr>
          </a:p>
          <a:p>
            <a:pPr marL="171450" indent="-171450">
              <a:buClr>
                <a:schemeClr val="bg1"/>
              </a:buClr>
              <a:buFont typeface="Wingdings" pitchFamily="2" charset="2"/>
              <a:buChar char="Ø"/>
            </a:pPr>
            <a:r>
              <a:rPr lang="en-US" sz="1100" b="1" dirty="0">
                <a:solidFill>
                  <a:schemeClr val="bg1"/>
                </a:solidFill>
                <a:latin typeface="Barlow"/>
              </a:rPr>
              <a:t>Whereas it was achievable by the AI based algorithms to get a more Generalized model with low bias and low variance to much better extent as compared to Linear Regression.</a:t>
            </a:r>
          </a:p>
        </p:txBody>
      </p:sp>
      <p:sp>
        <p:nvSpPr>
          <p:cNvPr id="27" name="TextBox 26">
            <a:extLst>
              <a:ext uri="{FF2B5EF4-FFF2-40B4-BE49-F238E27FC236}">
                <a16:creationId xmlns:a16="http://schemas.microsoft.com/office/drawing/2014/main" id="{8A6877B9-BD20-8748-90D0-79D205AD4458}"/>
              </a:ext>
            </a:extLst>
          </p:cNvPr>
          <p:cNvSpPr txBox="1"/>
          <p:nvPr/>
        </p:nvSpPr>
        <p:spPr>
          <a:xfrm>
            <a:off x="1124191" y="3406574"/>
            <a:ext cx="778542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solidFill>
                  <a:schemeClr val="bg1"/>
                </a:solidFill>
                <a:latin typeface="Barlow"/>
              </a:rPr>
              <a:t>Business Solutions</a:t>
            </a:r>
            <a:endParaRPr lang="en-US" b="1">
              <a:solidFill>
                <a:schemeClr val="bg1"/>
              </a:solidFill>
              <a:latin typeface="Barlow"/>
            </a:endParaRPr>
          </a:p>
        </p:txBody>
      </p:sp>
      <p:sp>
        <p:nvSpPr>
          <p:cNvPr id="28" name="TextBox 27">
            <a:extLst>
              <a:ext uri="{FF2B5EF4-FFF2-40B4-BE49-F238E27FC236}">
                <a16:creationId xmlns:a16="http://schemas.microsoft.com/office/drawing/2014/main" id="{E471161C-E053-DB48-B1BA-307AB27DC016}"/>
              </a:ext>
            </a:extLst>
          </p:cNvPr>
          <p:cNvSpPr txBox="1"/>
          <p:nvPr/>
        </p:nvSpPr>
        <p:spPr>
          <a:xfrm>
            <a:off x="1418984" y="397626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9" name="TextBox 28">
            <a:extLst>
              <a:ext uri="{FF2B5EF4-FFF2-40B4-BE49-F238E27FC236}">
                <a16:creationId xmlns:a16="http://schemas.microsoft.com/office/drawing/2014/main" id="{82540167-6CCE-FE4A-9285-49F0C36C61DF}"/>
              </a:ext>
            </a:extLst>
          </p:cNvPr>
          <p:cNvSpPr txBox="1"/>
          <p:nvPr/>
        </p:nvSpPr>
        <p:spPr>
          <a:xfrm>
            <a:off x="939721" y="3750196"/>
            <a:ext cx="759009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a:buChar char="Ø"/>
            </a:pPr>
            <a:r>
              <a:rPr lang="en-US" sz="1200" b="1">
                <a:solidFill>
                  <a:schemeClr val="bg1"/>
                </a:solidFill>
                <a:latin typeface="Barlow"/>
              </a:rPr>
              <a:t>Not all the states having Premium colleges had the effect on Salary distribution. So building more premium colleges in those states as well as within the country  is a solution to meet the demand of employability as lakhs of engineers get graduated every year.</a:t>
            </a:r>
            <a:endParaRPr lang="en-US" sz="1200">
              <a:solidFill>
                <a:schemeClr val="bg1"/>
              </a:solidFill>
            </a:endParaRPr>
          </a:p>
        </p:txBody>
      </p:sp>
      <p:sp>
        <p:nvSpPr>
          <p:cNvPr id="30" name="TextBox 29">
            <a:extLst>
              <a:ext uri="{FF2B5EF4-FFF2-40B4-BE49-F238E27FC236}">
                <a16:creationId xmlns:a16="http://schemas.microsoft.com/office/drawing/2014/main" id="{CD9E9C6D-357F-D745-9EAF-7572F199F13E}"/>
              </a:ext>
            </a:extLst>
          </p:cNvPr>
          <p:cNvSpPr txBox="1"/>
          <p:nvPr/>
        </p:nvSpPr>
        <p:spPr>
          <a:xfrm>
            <a:off x="323006" y="23257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solidFill>
                  <a:schemeClr val="bg1"/>
                </a:solidFill>
              </a:rPr>
              <a:t>Model Solutions</a:t>
            </a:r>
          </a:p>
        </p:txBody>
      </p:sp>
    </p:spTree>
    <p:extLst>
      <p:ext uri="{BB962C8B-B14F-4D97-AF65-F5344CB8AC3E}">
        <p14:creationId xmlns:p14="http://schemas.microsoft.com/office/powerpoint/2010/main" val="2453179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grpSp>
        <p:nvGrpSpPr>
          <p:cNvPr id="146" name="Google Shape;146;p19"/>
          <p:cNvGrpSpPr/>
          <p:nvPr/>
        </p:nvGrpSpPr>
        <p:grpSpPr>
          <a:xfrm>
            <a:off x="513142" y="-90359"/>
            <a:ext cx="1908216" cy="5225404"/>
            <a:chOff x="1026284" y="-180719"/>
            <a:chExt cx="3816432" cy="10450808"/>
          </a:xfrm>
        </p:grpSpPr>
        <p:sp>
          <p:nvSpPr>
            <p:cNvPr id="147" name="Google Shape;147;p19"/>
            <p:cNvSpPr/>
            <p:nvPr/>
          </p:nvSpPr>
          <p:spPr>
            <a:xfrm>
              <a:off x="1026284" y="-180719"/>
              <a:ext cx="3814476" cy="10450808"/>
            </a:xfrm>
            <a:custGeom>
              <a:avLst/>
              <a:gdLst/>
              <a:ahLst/>
              <a:cxnLst/>
              <a:rect l="l" t="t" r="r" b="b"/>
              <a:pathLst>
                <a:path w="10450619" h="10450808" extrusionOk="0">
                  <a:moveTo>
                    <a:pt x="10450619" y="10450808"/>
                  </a:moveTo>
                  <a:lnTo>
                    <a:pt x="0" y="10450808"/>
                  </a:lnTo>
                  <a:lnTo>
                    <a:pt x="0" y="0"/>
                  </a:lnTo>
                  <a:lnTo>
                    <a:pt x="10450619" y="0"/>
                  </a:lnTo>
                  <a:lnTo>
                    <a:pt x="10450619" y="10450808"/>
                  </a:lnTo>
                  <a:close/>
                  <a:moveTo>
                    <a:pt x="14495" y="10436313"/>
                  </a:moveTo>
                  <a:lnTo>
                    <a:pt x="10436125" y="10436313"/>
                  </a:lnTo>
                  <a:lnTo>
                    <a:pt x="10436125" y="14495"/>
                  </a:lnTo>
                  <a:lnTo>
                    <a:pt x="14495" y="14495"/>
                  </a:lnTo>
                  <a:lnTo>
                    <a:pt x="14495"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8" name="Google Shape;148;p19"/>
            <p:cNvSpPr/>
            <p:nvPr/>
          </p:nvSpPr>
          <p:spPr>
            <a:xfrm>
              <a:off x="1033531" y="9306856"/>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9" name="Google Shape;149;p19"/>
            <p:cNvSpPr/>
            <p:nvPr/>
          </p:nvSpPr>
          <p:spPr>
            <a:xfrm>
              <a:off x="1033531" y="8358118"/>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0" name="Google Shape;150;p19"/>
            <p:cNvSpPr/>
            <p:nvPr/>
          </p:nvSpPr>
          <p:spPr>
            <a:xfrm>
              <a:off x="1033531" y="7409283"/>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1" name="Google Shape;151;p19"/>
            <p:cNvSpPr/>
            <p:nvPr/>
          </p:nvSpPr>
          <p:spPr>
            <a:xfrm>
              <a:off x="1033531" y="6460545"/>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2" name="Google Shape;152;p19"/>
            <p:cNvSpPr/>
            <p:nvPr/>
          </p:nvSpPr>
          <p:spPr>
            <a:xfrm>
              <a:off x="1033531" y="5511807"/>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3" name="Google Shape;153;p19"/>
            <p:cNvSpPr/>
            <p:nvPr/>
          </p:nvSpPr>
          <p:spPr>
            <a:xfrm>
              <a:off x="1033531" y="4563068"/>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4" name="Google Shape;154;p19"/>
            <p:cNvSpPr/>
            <p:nvPr/>
          </p:nvSpPr>
          <p:spPr>
            <a:xfrm>
              <a:off x="1033531" y="3614330"/>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5" name="Google Shape;155;p19"/>
            <p:cNvSpPr/>
            <p:nvPr/>
          </p:nvSpPr>
          <p:spPr>
            <a:xfrm>
              <a:off x="1033531" y="2665592"/>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6" name="Google Shape;156;p19"/>
            <p:cNvSpPr/>
            <p:nvPr/>
          </p:nvSpPr>
          <p:spPr>
            <a:xfrm>
              <a:off x="1033531" y="1716757"/>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7" name="Google Shape;157;p19"/>
            <p:cNvSpPr/>
            <p:nvPr/>
          </p:nvSpPr>
          <p:spPr>
            <a:xfrm>
              <a:off x="1033531" y="768019"/>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8" name="Google Shape;158;p19"/>
            <p:cNvSpPr/>
            <p:nvPr/>
          </p:nvSpPr>
          <p:spPr>
            <a:xfrm>
              <a:off x="4821265" y="-17347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9" name="Google Shape;159;p19"/>
            <p:cNvSpPr/>
            <p:nvPr/>
          </p:nvSpPr>
          <p:spPr>
            <a:xfrm>
              <a:off x="3872543" y="-17347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0" name="Google Shape;160;p19"/>
            <p:cNvSpPr/>
            <p:nvPr/>
          </p:nvSpPr>
          <p:spPr>
            <a:xfrm>
              <a:off x="2923726" y="-17347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1" name="Google Shape;161;p19"/>
            <p:cNvSpPr/>
            <p:nvPr/>
          </p:nvSpPr>
          <p:spPr>
            <a:xfrm>
              <a:off x="1975005" y="-17347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162" name="Google Shape;162;p19"/>
          <p:cNvSpPr txBox="1">
            <a:spLocks noGrp="1"/>
          </p:cNvSpPr>
          <p:nvPr>
            <p:ph type="title"/>
          </p:nvPr>
        </p:nvSpPr>
        <p:spPr>
          <a:xfrm>
            <a:off x="3952602" y="187370"/>
            <a:ext cx="3679200" cy="671009"/>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Mentor</a:t>
            </a:r>
            <a:endParaRPr dirty="0"/>
          </a:p>
        </p:txBody>
      </p:sp>
      <p:sp>
        <p:nvSpPr>
          <p:cNvPr id="163" name="Google Shape;163;p19"/>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165" name="Google Shape;165;p19"/>
          <p:cNvSpPr/>
          <p:nvPr/>
        </p:nvSpPr>
        <p:spPr>
          <a:xfrm>
            <a:off x="1563185" y="3363592"/>
            <a:ext cx="1268700" cy="1180500"/>
          </a:xfrm>
          <a:prstGeom prst="rect">
            <a:avLst/>
          </a:pr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66" name="Google Shape;166;p19"/>
          <p:cNvSpPr/>
          <p:nvPr/>
        </p:nvSpPr>
        <p:spPr>
          <a:xfrm>
            <a:off x="369100" y="1294000"/>
            <a:ext cx="1280160" cy="1280156"/>
          </a:xfrm>
          <a:custGeom>
            <a:avLst/>
            <a:gdLst/>
            <a:ahLst/>
            <a:cxnLst/>
            <a:rect l="l" t="t" r="r" b="b"/>
            <a:pathLst>
              <a:path w="2438400" h="2438393" extrusionOk="0">
                <a:moveTo>
                  <a:pt x="2438400" y="1085807"/>
                </a:moveTo>
                <a:lnTo>
                  <a:pt x="2438400" y="1085807"/>
                </a:lnTo>
                <a:lnTo>
                  <a:pt x="2438400" y="0"/>
                </a:lnTo>
                <a:lnTo>
                  <a:pt x="2438400" y="0"/>
                </a:lnTo>
                <a:cubicBezTo>
                  <a:pt x="1091702" y="0"/>
                  <a:pt x="0" y="1091696"/>
                  <a:pt x="0" y="2438394"/>
                </a:cubicBezTo>
                <a:lnTo>
                  <a:pt x="1085820" y="2438394"/>
                </a:lnTo>
                <a:cubicBezTo>
                  <a:pt x="1085820" y="1691384"/>
                  <a:pt x="1691396" y="1085807"/>
                  <a:pt x="2438400" y="1085807"/>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aphicFrame>
        <p:nvGraphicFramePr>
          <p:cNvPr id="4" name="Table 4">
            <a:extLst>
              <a:ext uri="{FF2B5EF4-FFF2-40B4-BE49-F238E27FC236}">
                <a16:creationId xmlns:a16="http://schemas.microsoft.com/office/drawing/2014/main" id="{2C96879C-261F-3140-89C8-7FFF01668C7C}"/>
              </a:ext>
            </a:extLst>
          </p:cNvPr>
          <p:cNvGraphicFramePr>
            <a:graphicFrameLocks noGrp="1"/>
          </p:cNvGraphicFramePr>
          <p:nvPr>
            <p:extLst>
              <p:ext uri="{D42A27DB-BD31-4B8C-83A1-F6EECF244321}">
                <p14:modId xmlns:p14="http://schemas.microsoft.com/office/powerpoint/2010/main" val="1037497733"/>
              </p:ext>
            </p:extLst>
          </p:nvPr>
        </p:nvGraphicFramePr>
        <p:xfrm>
          <a:off x="4278118" y="2583861"/>
          <a:ext cx="2929610" cy="2069568"/>
        </p:xfrm>
        <a:graphic>
          <a:graphicData uri="http://schemas.openxmlformats.org/drawingml/2006/table">
            <a:tbl>
              <a:tblPr firstRow="1" bandRow="1">
                <a:tableStyleId>{69CF1AB2-1976-4502-BF36-3FF5EA218861}</a:tableStyleId>
              </a:tblPr>
              <a:tblGrid>
                <a:gridCol w="2929610">
                  <a:extLst>
                    <a:ext uri="{9D8B030D-6E8A-4147-A177-3AD203B41FA5}">
                      <a16:colId xmlns:a16="http://schemas.microsoft.com/office/drawing/2014/main" val="2980413775"/>
                    </a:ext>
                  </a:extLst>
                </a:gridCol>
              </a:tblGrid>
              <a:tr h="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0" dirty="0" err="1"/>
                        <a:t>Anurup</a:t>
                      </a:r>
                      <a:r>
                        <a:rPr lang="en-US" b="0" dirty="0"/>
                        <a:t> Dey </a:t>
                      </a:r>
                      <a:r>
                        <a:rPr lang="en-US" b="0" dirty="0" err="1"/>
                        <a:t>Kirty</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2422308"/>
                  </a:ext>
                </a:extLst>
              </a:tr>
              <a:tr h="36499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0" dirty="0"/>
                        <a:t>Gunjan </a:t>
                      </a:r>
                      <a:r>
                        <a:rPr lang="en-US" b="0" dirty="0" err="1"/>
                        <a:t>Sansanwal</a:t>
                      </a:r>
                      <a:endParaRPr 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1639758"/>
                  </a:ext>
                </a:extLst>
              </a:tr>
              <a:tr h="22562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0" dirty="0" err="1"/>
                        <a:t>Nitika</a:t>
                      </a:r>
                      <a:r>
                        <a:rPr lang="en-US" b="0" dirty="0"/>
                        <a:t> Arora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0354918"/>
                  </a:ext>
                </a:extLst>
              </a:tr>
              <a:tr h="364992">
                <a:tc>
                  <a:txBody>
                    <a:bodyPr/>
                    <a:lstStyle/>
                    <a:p>
                      <a:pPr algn="ctr"/>
                      <a:r>
                        <a:rPr lang="en-US" b="0" dirty="0"/>
                        <a:t>Piyush Malik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5368218"/>
                  </a:ext>
                </a:extLst>
              </a:tr>
              <a:tr h="364992">
                <a:tc>
                  <a:txBody>
                    <a:bodyPr/>
                    <a:lstStyle/>
                    <a:p>
                      <a:pPr algn="ctr"/>
                      <a:r>
                        <a:rPr lang="en-US" b="0" dirty="0"/>
                        <a:t>Uma Khanna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1104700"/>
                  </a:ext>
                </a:extLst>
              </a:tr>
              <a:tr h="36499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0" dirty="0"/>
                        <a:t>Vikas Chauhan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6717405"/>
                  </a:ext>
                </a:extLst>
              </a:tr>
            </a:tbl>
          </a:graphicData>
        </a:graphic>
      </p:graphicFrame>
      <p:sp>
        <p:nvSpPr>
          <p:cNvPr id="26" name="Google Shape;162;p19">
            <a:extLst>
              <a:ext uri="{FF2B5EF4-FFF2-40B4-BE49-F238E27FC236}">
                <a16:creationId xmlns:a16="http://schemas.microsoft.com/office/drawing/2014/main" id="{08AD5392-9C3C-C64B-A87B-CAB3D3150402}"/>
              </a:ext>
            </a:extLst>
          </p:cNvPr>
          <p:cNvSpPr txBox="1">
            <a:spLocks/>
          </p:cNvSpPr>
          <p:nvPr/>
        </p:nvSpPr>
        <p:spPr>
          <a:xfrm>
            <a:off x="3952602" y="1557656"/>
            <a:ext cx="3679200" cy="671009"/>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100"/>
              <a:buFont typeface="Barlow"/>
              <a:buNone/>
              <a:defRPr sz="4100" b="1" i="0" u="none" strike="noStrike" cap="none">
                <a:solidFill>
                  <a:schemeClr val="dk1"/>
                </a:solidFill>
                <a:latin typeface="Barlow"/>
                <a:ea typeface="Barlow"/>
                <a:cs typeface="Barlow"/>
                <a:sym typeface="Barlow"/>
              </a:defRPr>
            </a:lvl1pPr>
            <a:lvl2pPr marR="0" lvl="1" algn="l" rtl="0">
              <a:lnSpc>
                <a:spcPct val="90000"/>
              </a:lnSpc>
              <a:spcBef>
                <a:spcPts val="0"/>
              </a:spcBef>
              <a:spcAft>
                <a:spcPts val="0"/>
              </a:spcAft>
              <a:buClr>
                <a:schemeClr val="dk1"/>
              </a:buClr>
              <a:buSzPts val="4100"/>
              <a:buFont typeface="Barlow"/>
              <a:buNone/>
              <a:defRPr sz="4100" b="1" i="0" u="none" strike="noStrike" cap="none">
                <a:solidFill>
                  <a:schemeClr val="dk1"/>
                </a:solidFill>
                <a:latin typeface="Barlow"/>
                <a:ea typeface="Barlow"/>
                <a:cs typeface="Barlow"/>
                <a:sym typeface="Barlow"/>
              </a:defRPr>
            </a:lvl2pPr>
            <a:lvl3pPr marR="0" lvl="2" algn="l" rtl="0">
              <a:lnSpc>
                <a:spcPct val="90000"/>
              </a:lnSpc>
              <a:spcBef>
                <a:spcPts val="0"/>
              </a:spcBef>
              <a:spcAft>
                <a:spcPts val="0"/>
              </a:spcAft>
              <a:buClr>
                <a:schemeClr val="dk1"/>
              </a:buClr>
              <a:buSzPts val="4100"/>
              <a:buFont typeface="Barlow"/>
              <a:buNone/>
              <a:defRPr sz="4100" b="1" i="0" u="none" strike="noStrike" cap="none">
                <a:solidFill>
                  <a:schemeClr val="dk1"/>
                </a:solidFill>
                <a:latin typeface="Barlow"/>
                <a:ea typeface="Barlow"/>
                <a:cs typeface="Barlow"/>
                <a:sym typeface="Barlow"/>
              </a:defRPr>
            </a:lvl3pPr>
            <a:lvl4pPr marR="0" lvl="3" algn="l" rtl="0">
              <a:lnSpc>
                <a:spcPct val="90000"/>
              </a:lnSpc>
              <a:spcBef>
                <a:spcPts val="0"/>
              </a:spcBef>
              <a:spcAft>
                <a:spcPts val="0"/>
              </a:spcAft>
              <a:buClr>
                <a:schemeClr val="dk1"/>
              </a:buClr>
              <a:buSzPts val="4100"/>
              <a:buFont typeface="Barlow"/>
              <a:buNone/>
              <a:defRPr sz="4100" b="1" i="0" u="none" strike="noStrike" cap="none">
                <a:solidFill>
                  <a:schemeClr val="dk1"/>
                </a:solidFill>
                <a:latin typeface="Barlow"/>
                <a:ea typeface="Barlow"/>
                <a:cs typeface="Barlow"/>
                <a:sym typeface="Barlow"/>
              </a:defRPr>
            </a:lvl4pPr>
            <a:lvl5pPr marR="0" lvl="4" algn="l" rtl="0">
              <a:lnSpc>
                <a:spcPct val="90000"/>
              </a:lnSpc>
              <a:spcBef>
                <a:spcPts val="0"/>
              </a:spcBef>
              <a:spcAft>
                <a:spcPts val="0"/>
              </a:spcAft>
              <a:buClr>
                <a:schemeClr val="dk1"/>
              </a:buClr>
              <a:buSzPts val="4100"/>
              <a:buFont typeface="Barlow"/>
              <a:buNone/>
              <a:defRPr sz="4100" b="1" i="0" u="none" strike="noStrike" cap="none">
                <a:solidFill>
                  <a:schemeClr val="dk1"/>
                </a:solidFill>
                <a:latin typeface="Barlow"/>
                <a:ea typeface="Barlow"/>
                <a:cs typeface="Barlow"/>
                <a:sym typeface="Barlow"/>
              </a:defRPr>
            </a:lvl5pPr>
            <a:lvl6pPr marR="0" lvl="5" algn="l" rtl="0">
              <a:lnSpc>
                <a:spcPct val="90000"/>
              </a:lnSpc>
              <a:spcBef>
                <a:spcPts val="0"/>
              </a:spcBef>
              <a:spcAft>
                <a:spcPts val="0"/>
              </a:spcAft>
              <a:buClr>
                <a:schemeClr val="dk1"/>
              </a:buClr>
              <a:buSzPts val="4100"/>
              <a:buFont typeface="Barlow"/>
              <a:buNone/>
              <a:defRPr sz="4100" b="1" i="0" u="none" strike="noStrike" cap="none">
                <a:solidFill>
                  <a:schemeClr val="dk1"/>
                </a:solidFill>
                <a:latin typeface="Barlow"/>
                <a:ea typeface="Barlow"/>
                <a:cs typeface="Barlow"/>
                <a:sym typeface="Barlow"/>
              </a:defRPr>
            </a:lvl6pPr>
            <a:lvl7pPr marR="0" lvl="6" algn="l" rtl="0">
              <a:lnSpc>
                <a:spcPct val="90000"/>
              </a:lnSpc>
              <a:spcBef>
                <a:spcPts val="0"/>
              </a:spcBef>
              <a:spcAft>
                <a:spcPts val="0"/>
              </a:spcAft>
              <a:buClr>
                <a:schemeClr val="dk1"/>
              </a:buClr>
              <a:buSzPts val="4100"/>
              <a:buFont typeface="Barlow"/>
              <a:buNone/>
              <a:defRPr sz="4100" b="1" i="0" u="none" strike="noStrike" cap="none">
                <a:solidFill>
                  <a:schemeClr val="dk1"/>
                </a:solidFill>
                <a:latin typeface="Barlow"/>
                <a:ea typeface="Barlow"/>
                <a:cs typeface="Barlow"/>
                <a:sym typeface="Barlow"/>
              </a:defRPr>
            </a:lvl7pPr>
            <a:lvl8pPr marR="0" lvl="7" algn="l" rtl="0">
              <a:lnSpc>
                <a:spcPct val="90000"/>
              </a:lnSpc>
              <a:spcBef>
                <a:spcPts val="0"/>
              </a:spcBef>
              <a:spcAft>
                <a:spcPts val="0"/>
              </a:spcAft>
              <a:buClr>
                <a:schemeClr val="dk1"/>
              </a:buClr>
              <a:buSzPts val="4100"/>
              <a:buFont typeface="Barlow"/>
              <a:buNone/>
              <a:defRPr sz="4100" b="1" i="0" u="none" strike="noStrike" cap="none">
                <a:solidFill>
                  <a:schemeClr val="dk1"/>
                </a:solidFill>
                <a:latin typeface="Barlow"/>
                <a:ea typeface="Barlow"/>
                <a:cs typeface="Barlow"/>
                <a:sym typeface="Barlow"/>
              </a:defRPr>
            </a:lvl8pPr>
            <a:lvl9pPr marR="0" lvl="8" algn="l" rtl="0">
              <a:lnSpc>
                <a:spcPct val="90000"/>
              </a:lnSpc>
              <a:spcBef>
                <a:spcPts val="0"/>
              </a:spcBef>
              <a:spcAft>
                <a:spcPts val="0"/>
              </a:spcAft>
              <a:buClr>
                <a:schemeClr val="dk1"/>
              </a:buClr>
              <a:buSzPts val="4100"/>
              <a:buFont typeface="Barlow"/>
              <a:buNone/>
              <a:defRPr sz="4100" b="1" i="0" u="none" strike="noStrike" cap="none">
                <a:solidFill>
                  <a:schemeClr val="dk1"/>
                </a:solidFill>
                <a:latin typeface="Barlow"/>
                <a:ea typeface="Barlow"/>
                <a:cs typeface="Barlow"/>
                <a:sym typeface="Barlow"/>
              </a:defRPr>
            </a:lvl9pPr>
          </a:lstStyle>
          <a:p>
            <a:pPr algn="ctr"/>
            <a:r>
              <a:rPr lang="en-IN" dirty="0"/>
              <a:t>Team Members</a:t>
            </a:r>
          </a:p>
        </p:txBody>
      </p:sp>
      <p:graphicFrame>
        <p:nvGraphicFramePr>
          <p:cNvPr id="5" name="Table 5">
            <a:extLst>
              <a:ext uri="{FF2B5EF4-FFF2-40B4-BE49-F238E27FC236}">
                <a16:creationId xmlns:a16="http://schemas.microsoft.com/office/drawing/2014/main" id="{8A8B8639-0362-5E48-989F-5E9D2DAFB279}"/>
              </a:ext>
            </a:extLst>
          </p:cNvPr>
          <p:cNvGraphicFramePr>
            <a:graphicFrameLocks noGrp="1"/>
          </p:cNvGraphicFramePr>
          <p:nvPr/>
        </p:nvGraphicFramePr>
        <p:xfrm>
          <a:off x="4174995" y="1022597"/>
          <a:ext cx="3174927" cy="370840"/>
        </p:xfrm>
        <a:graphic>
          <a:graphicData uri="http://schemas.openxmlformats.org/drawingml/2006/table">
            <a:tbl>
              <a:tblPr firstRow="1" bandRow="1">
                <a:tableStyleId>{5C22544A-7EE6-4342-B048-85BDC9FD1C3A}</a:tableStyleId>
              </a:tblPr>
              <a:tblGrid>
                <a:gridCol w="3174927">
                  <a:extLst>
                    <a:ext uri="{9D8B030D-6E8A-4147-A177-3AD203B41FA5}">
                      <a16:colId xmlns:a16="http://schemas.microsoft.com/office/drawing/2014/main" val="1909593569"/>
                    </a:ext>
                  </a:extLst>
                </a:gridCol>
              </a:tblGrid>
              <a:tr h="370840">
                <a:tc>
                  <a:txBody>
                    <a:bodyPr/>
                    <a:lstStyle/>
                    <a:p>
                      <a:pPr algn="ctr"/>
                      <a:r>
                        <a:rPr lang="en-US" b="0" dirty="0">
                          <a:solidFill>
                            <a:schemeClr val="tx1">
                              <a:lumMod val="50000"/>
                            </a:schemeClr>
                          </a:solidFill>
                        </a:rPr>
                        <a:t>Ankush Bansal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23338456"/>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87"/>
        <p:cNvGrpSpPr/>
        <p:nvPr/>
      </p:nvGrpSpPr>
      <p:grpSpPr>
        <a:xfrm>
          <a:off x="0" y="0"/>
          <a:ext cx="0" cy="0"/>
          <a:chOff x="0" y="0"/>
          <a:chExt cx="0" cy="0"/>
        </a:xfrm>
      </p:grpSpPr>
      <p:grpSp>
        <p:nvGrpSpPr>
          <p:cNvPr id="488" name="Google Shape;488;p29"/>
          <p:cNvGrpSpPr/>
          <p:nvPr/>
        </p:nvGrpSpPr>
        <p:grpSpPr>
          <a:xfrm>
            <a:off x="-768525" y="-48199"/>
            <a:ext cx="5225404" cy="5225404"/>
            <a:chOff x="-1537049" y="-96399"/>
            <a:chExt cx="10450808" cy="10450808"/>
          </a:xfrm>
        </p:grpSpPr>
        <p:sp>
          <p:nvSpPr>
            <p:cNvPr id="489" name="Google Shape;489;p29"/>
            <p:cNvSpPr/>
            <p:nvPr/>
          </p:nvSpPr>
          <p:spPr>
            <a:xfrm>
              <a:off x="-1537049" y="-96399"/>
              <a:ext cx="10450808" cy="10450808"/>
            </a:xfrm>
            <a:custGeom>
              <a:avLst/>
              <a:gdLst/>
              <a:ahLst/>
              <a:cxnLst/>
              <a:rect l="l" t="t" r="r" b="b"/>
              <a:pathLst>
                <a:path w="10450808" h="10450808" extrusionOk="0">
                  <a:moveTo>
                    <a:pt x="10450808" y="10450808"/>
                  </a:moveTo>
                  <a:lnTo>
                    <a:pt x="0" y="10450808"/>
                  </a:lnTo>
                  <a:lnTo>
                    <a:pt x="0" y="0"/>
                  </a:lnTo>
                  <a:lnTo>
                    <a:pt x="10450808" y="0"/>
                  </a:lnTo>
                  <a:lnTo>
                    <a:pt x="10450808" y="10450808"/>
                  </a:lnTo>
                  <a:close/>
                  <a:moveTo>
                    <a:pt x="14495" y="10436313"/>
                  </a:moveTo>
                  <a:lnTo>
                    <a:pt x="10436313" y="10436313"/>
                  </a:lnTo>
                  <a:lnTo>
                    <a:pt x="10436313" y="14495"/>
                  </a:lnTo>
                  <a:lnTo>
                    <a:pt x="14495" y="14495"/>
                  </a:lnTo>
                  <a:lnTo>
                    <a:pt x="14495"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0" name="Google Shape;490;p29"/>
            <p:cNvSpPr/>
            <p:nvPr/>
          </p:nvSpPr>
          <p:spPr>
            <a:xfrm>
              <a:off x="-1529802" y="9391176"/>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1" name="Google Shape;491;p29"/>
            <p:cNvSpPr/>
            <p:nvPr/>
          </p:nvSpPr>
          <p:spPr>
            <a:xfrm>
              <a:off x="-1529802" y="8442438"/>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2" name="Google Shape;492;p29"/>
            <p:cNvSpPr/>
            <p:nvPr/>
          </p:nvSpPr>
          <p:spPr>
            <a:xfrm>
              <a:off x="-1529802" y="7493603"/>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3" name="Google Shape;493;p29"/>
            <p:cNvSpPr/>
            <p:nvPr/>
          </p:nvSpPr>
          <p:spPr>
            <a:xfrm>
              <a:off x="-1529802" y="6544865"/>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4" name="Google Shape;494;p29"/>
            <p:cNvSpPr/>
            <p:nvPr/>
          </p:nvSpPr>
          <p:spPr>
            <a:xfrm>
              <a:off x="-1529802" y="5596127"/>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5" name="Google Shape;495;p29"/>
            <p:cNvSpPr/>
            <p:nvPr/>
          </p:nvSpPr>
          <p:spPr>
            <a:xfrm>
              <a:off x="-1529802" y="4647388"/>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6" name="Google Shape;496;p29"/>
            <p:cNvSpPr/>
            <p:nvPr/>
          </p:nvSpPr>
          <p:spPr>
            <a:xfrm>
              <a:off x="-1529802" y="3698650"/>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7" name="Google Shape;497;p29"/>
            <p:cNvSpPr/>
            <p:nvPr/>
          </p:nvSpPr>
          <p:spPr>
            <a:xfrm>
              <a:off x="-1529802" y="2749912"/>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8" name="Google Shape;498;p29"/>
            <p:cNvSpPr/>
            <p:nvPr/>
          </p:nvSpPr>
          <p:spPr>
            <a:xfrm>
              <a:off x="-1529802" y="1801077"/>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99" name="Google Shape;499;p29"/>
            <p:cNvSpPr/>
            <p:nvPr/>
          </p:nvSpPr>
          <p:spPr>
            <a:xfrm>
              <a:off x="-1529802" y="852339"/>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0" name="Google Shape;500;p29"/>
            <p:cNvSpPr/>
            <p:nvPr/>
          </p:nvSpPr>
          <p:spPr>
            <a:xfrm>
              <a:off x="7950525"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1" name="Google Shape;501;p29"/>
            <p:cNvSpPr/>
            <p:nvPr/>
          </p:nvSpPr>
          <p:spPr>
            <a:xfrm>
              <a:off x="7001787"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2" name="Google Shape;502;p29"/>
            <p:cNvSpPr/>
            <p:nvPr/>
          </p:nvSpPr>
          <p:spPr>
            <a:xfrm>
              <a:off x="6052952"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3" name="Google Shape;503;p29"/>
            <p:cNvSpPr/>
            <p:nvPr/>
          </p:nvSpPr>
          <p:spPr>
            <a:xfrm>
              <a:off x="5104214"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4" name="Google Shape;504;p29"/>
            <p:cNvSpPr/>
            <p:nvPr/>
          </p:nvSpPr>
          <p:spPr>
            <a:xfrm>
              <a:off x="4155476"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5" name="Google Shape;505;p29"/>
            <p:cNvSpPr/>
            <p:nvPr/>
          </p:nvSpPr>
          <p:spPr>
            <a:xfrm>
              <a:off x="3206737"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6" name="Google Shape;506;p29"/>
            <p:cNvSpPr/>
            <p:nvPr/>
          </p:nvSpPr>
          <p:spPr>
            <a:xfrm>
              <a:off x="2257999"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7" name="Google Shape;507;p29"/>
            <p:cNvSpPr/>
            <p:nvPr/>
          </p:nvSpPr>
          <p:spPr>
            <a:xfrm>
              <a:off x="1309261"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8" name="Google Shape;508;p29"/>
            <p:cNvSpPr/>
            <p:nvPr/>
          </p:nvSpPr>
          <p:spPr>
            <a:xfrm>
              <a:off x="360426"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09" name="Google Shape;509;p29"/>
            <p:cNvSpPr/>
            <p:nvPr/>
          </p:nvSpPr>
          <p:spPr>
            <a:xfrm>
              <a:off x="-588311" y="-8915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nvGrpSpPr>
          <p:cNvPr id="510" name="Google Shape;510;p29"/>
          <p:cNvGrpSpPr/>
          <p:nvPr/>
        </p:nvGrpSpPr>
        <p:grpSpPr>
          <a:xfrm>
            <a:off x="2022225" y="1913392"/>
            <a:ext cx="5099518" cy="1305869"/>
            <a:chOff x="-14" y="285750"/>
            <a:chExt cx="13598714" cy="3482317"/>
          </a:xfrm>
        </p:grpSpPr>
        <p:sp>
          <p:nvSpPr>
            <p:cNvPr id="511" name="Google Shape;511;p29"/>
            <p:cNvSpPr txBox="1"/>
            <p:nvPr/>
          </p:nvSpPr>
          <p:spPr>
            <a:xfrm>
              <a:off x="0" y="285750"/>
              <a:ext cx="13598700" cy="307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7500" b="1">
                  <a:solidFill>
                    <a:schemeClr val="dk1"/>
                  </a:solidFill>
                  <a:latin typeface="Barlow"/>
                  <a:ea typeface="Barlow"/>
                  <a:cs typeface="Barlow"/>
                  <a:sym typeface="Barlow"/>
                </a:rPr>
                <a:t>Thank you!</a:t>
              </a:r>
              <a:endParaRPr sz="700">
                <a:solidFill>
                  <a:schemeClr val="dk1"/>
                </a:solidFill>
                <a:latin typeface="Barlow"/>
                <a:ea typeface="Barlow"/>
                <a:cs typeface="Barlow"/>
                <a:sym typeface="Barlow"/>
              </a:endParaRPr>
            </a:p>
          </p:txBody>
        </p:sp>
        <p:sp>
          <p:nvSpPr>
            <p:cNvPr id="512" name="Google Shape;512;p29"/>
            <p:cNvSpPr txBox="1"/>
            <p:nvPr/>
          </p:nvSpPr>
          <p:spPr>
            <a:xfrm>
              <a:off x="-14" y="3365904"/>
              <a:ext cx="13598701" cy="402163"/>
            </a:xfrm>
            <a:prstGeom prst="rect">
              <a:avLst/>
            </a:prstGeom>
            <a:noFill/>
            <a:ln>
              <a:noFill/>
            </a:ln>
          </p:spPr>
          <p:txBody>
            <a:bodyPr spcFirstLastPara="1" wrap="square" lIns="0" tIns="0" rIns="0" bIns="0" anchor="t" anchorCtr="0">
              <a:spAutoFit/>
            </a:bodyPr>
            <a:lstStyle/>
            <a:p>
              <a:pPr marL="0" marR="0" lvl="0" indent="0" algn="ctr" rtl="0">
                <a:lnSpc>
                  <a:spcPct val="140012"/>
                </a:lnSpc>
                <a:spcBef>
                  <a:spcPts val="0"/>
                </a:spcBef>
                <a:spcAft>
                  <a:spcPts val="0"/>
                </a:spcAft>
                <a:buNone/>
              </a:pPr>
              <a:endParaRPr sz="700">
                <a:solidFill>
                  <a:schemeClr val="dk1"/>
                </a:solidFill>
                <a:latin typeface="Barlow"/>
                <a:ea typeface="Barlow"/>
                <a:cs typeface="Barlow"/>
                <a:sym typeface="Barlow"/>
              </a:endParaRPr>
            </a:p>
          </p:txBody>
        </p:sp>
      </p:grpSp>
      <p:sp>
        <p:nvSpPr>
          <p:cNvPr id="513" name="Google Shape;513;p29"/>
          <p:cNvSpPr/>
          <p:nvPr/>
        </p:nvSpPr>
        <p:spPr>
          <a:xfrm>
            <a:off x="244527" y="379439"/>
            <a:ext cx="539646" cy="134912"/>
          </a:xfrm>
          <a:custGeom>
            <a:avLst/>
            <a:gdLst/>
            <a:ahLst/>
            <a:cxnLst/>
            <a:rect l="l" t="t" r="r" b="b"/>
            <a:pathLst>
              <a:path w="1079292" h="269823" extrusionOk="0">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14" name="Google Shape;514;p29"/>
          <p:cNvSpPr/>
          <p:nvPr/>
        </p:nvSpPr>
        <p:spPr>
          <a:xfrm rot="5400000">
            <a:off x="1412630" y="3399051"/>
            <a:ext cx="1219200" cy="1219197"/>
          </a:xfrm>
          <a:custGeom>
            <a:avLst/>
            <a:gdLst/>
            <a:ahLst/>
            <a:cxnLst/>
            <a:rect l="l" t="t" r="r" b="b"/>
            <a:pathLst>
              <a:path w="2438400" h="2438393" extrusionOk="0">
                <a:moveTo>
                  <a:pt x="2438400" y="1085807"/>
                </a:moveTo>
                <a:lnTo>
                  <a:pt x="2438400" y="1085807"/>
                </a:lnTo>
                <a:lnTo>
                  <a:pt x="2438400" y="0"/>
                </a:lnTo>
                <a:lnTo>
                  <a:pt x="2438400" y="0"/>
                </a:lnTo>
                <a:cubicBezTo>
                  <a:pt x="1091702" y="0"/>
                  <a:pt x="0" y="1091696"/>
                  <a:pt x="0" y="2438394"/>
                </a:cubicBezTo>
                <a:lnTo>
                  <a:pt x="1085820" y="2438394"/>
                </a:lnTo>
                <a:cubicBezTo>
                  <a:pt x="1085820" y="1691384"/>
                  <a:pt x="1691396" y="1085807"/>
                  <a:pt x="2438400" y="1085807"/>
                </a:cubicBezTo>
                <a:close/>
              </a:path>
            </a:pathLst>
          </a:custGeom>
          <a:solidFill>
            <a:schemeClr val="l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15" name="Google Shape;515;p29"/>
          <p:cNvSpPr/>
          <p:nvPr/>
        </p:nvSpPr>
        <p:spPr>
          <a:xfrm>
            <a:off x="7446365" y="514350"/>
            <a:ext cx="1400232" cy="700708"/>
          </a:xfrm>
          <a:custGeom>
            <a:avLst/>
            <a:gdLst/>
            <a:ahLst/>
            <a:cxnLst/>
            <a:rect l="l" t="t" r="r" b="b"/>
            <a:pathLst>
              <a:path w="2800464" h="1401415" extrusionOk="0">
                <a:moveTo>
                  <a:pt x="2800465" y="0"/>
                </a:moveTo>
                <a:cubicBezTo>
                  <a:pt x="2800465" y="774093"/>
                  <a:pt x="2173142" y="1401416"/>
                  <a:pt x="1399049" y="1401416"/>
                </a:cubicBezTo>
                <a:cubicBezTo>
                  <a:pt x="624956" y="1401416"/>
                  <a:pt x="0" y="774093"/>
                  <a:pt x="0" y="0"/>
                </a:cubicBezTo>
                <a:lnTo>
                  <a:pt x="2800465" y="0"/>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16" name="Google Shape;516;p29"/>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title"/>
          </p:nvPr>
        </p:nvSpPr>
        <p:spPr>
          <a:xfrm>
            <a:off x="516600" y="514350"/>
            <a:ext cx="6480000" cy="717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About</a:t>
            </a:r>
            <a:endParaRPr/>
          </a:p>
        </p:txBody>
      </p:sp>
      <p:sp>
        <p:nvSpPr>
          <p:cNvPr id="73" name="Google Shape;73;p13"/>
          <p:cNvSpPr txBox="1">
            <a:spLocks noGrp="1"/>
          </p:cNvSpPr>
          <p:nvPr>
            <p:ph type="body" idx="2"/>
          </p:nvPr>
        </p:nvSpPr>
        <p:spPr>
          <a:xfrm>
            <a:off x="516600" y="1742899"/>
            <a:ext cx="6768900" cy="3530849"/>
          </a:xfrm>
          <a:prstGeom prst="rect">
            <a:avLst/>
          </a:prstGeom>
        </p:spPr>
        <p:txBody>
          <a:bodyPr spcFirstLastPara="1" wrap="square" lIns="0" tIns="0" rIns="0" bIns="0" anchor="t" anchorCtr="0">
            <a:noAutofit/>
          </a:bodyPr>
          <a:lstStyle/>
          <a:p>
            <a:pPr marL="285750" lvl="0" indent="-285750" eaLnBrk="0" fontAlgn="base" hangingPunct="0">
              <a:spcBef>
                <a:spcPct val="0"/>
              </a:spcBef>
              <a:spcAft>
                <a:spcPct val="0"/>
              </a:spcAft>
              <a:buFont typeface="Wingdings" pitchFamily="2" charset="2"/>
              <a:buChar char="v"/>
            </a:pPr>
            <a:r>
              <a:rPr lang="en-US" altLang="en-US" sz="1400">
                <a:latin typeface="Arial" panose="020B0604020202020204" pitchFamily="34" charset="0"/>
                <a:cs typeface="Arial" panose="020B0604020202020204" pitchFamily="34" charset="0"/>
              </a:rPr>
              <a:t>Every year more than a million engineers enter the workforce worldwide. One question that arises is what regulates the jobs and their respective starting salaries right after graduation.</a:t>
            </a:r>
          </a:p>
          <a:p>
            <a:pPr marL="285750" lvl="0" indent="-285750" eaLnBrk="0" fontAlgn="base" hangingPunct="0">
              <a:spcBef>
                <a:spcPct val="0"/>
              </a:spcBef>
              <a:spcAft>
                <a:spcPct val="0"/>
              </a:spcAft>
              <a:buFont typeface="Wingdings" pitchFamily="2" charset="2"/>
              <a:buChar char="v"/>
            </a:pPr>
            <a:endParaRPr lang="en-US" altLang="en-US" sz="1400">
              <a:latin typeface="Arial" panose="020B0604020202020204" pitchFamily="34" charset="0"/>
              <a:cs typeface="Arial" panose="020B0604020202020204" pitchFamily="34" charset="0"/>
            </a:endParaRPr>
          </a:p>
          <a:p>
            <a:pPr marL="285750" lvl="0" indent="-285750" eaLnBrk="0" fontAlgn="base" hangingPunct="0">
              <a:spcBef>
                <a:spcPct val="0"/>
              </a:spcBef>
              <a:spcAft>
                <a:spcPct val="0"/>
              </a:spcAft>
              <a:buFont typeface="Wingdings" pitchFamily="2" charset="2"/>
              <a:buChar char="v"/>
            </a:pPr>
            <a:r>
              <a:rPr lang="en-US" altLang="en-US" sz="1400">
                <a:latin typeface="Arial" panose="020B0604020202020204" pitchFamily="34" charset="0"/>
                <a:cs typeface="Arial" panose="020B0604020202020204" pitchFamily="34" charset="0"/>
              </a:rPr>
              <a:t>Preceding studies have presented/demonstrated the influence of distinct elements such as academic grades, college notoriety, the area of study and specialization, the demand for such specialization and so on. </a:t>
            </a:r>
          </a:p>
          <a:p>
            <a:pPr marL="285750" lvl="0" indent="-285750" eaLnBrk="0" fontAlgn="base" hangingPunct="0">
              <a:spcBef>
                <a:spcPct val="0"/>
              </a:spcBef>
              <a:spcAft>
                <a:spcPct val="0"/>
              </a:spcAft>
              <a:buFont typeface="Wingdings" pitchFamily="2" charset="2"/>
              <a:buChar char="v"/>
            </a:pPr>
            <a:endParaRPr lang="en-US" altLang="en-US" sz="1400">
              <a:latin typeface="Arial" panose="020B0604020202020204" pitchFamily="34" charset="0"/>
              <a:cs typeface="Arial" panose="020B0604020202020204" pitchFamily="34" charset="0"/>
            </a:endParaRPr>
          </a:p>
          <a:p>
            <a:pPr marL="285750" lvl="0" indent="-285750" eaLnBrk="0" fontAlgn="base" hangingPunct="0">
              <a:spcBef>
                <a:spcPct val="0"/>
              </a:spcBef>
              <a:spcAft>
                <a:spcPct val="0"/>
              </a:spcAft>
              <a:buFont typeface="Wingdings" pitchFamily="2" charset="2"/>
              <a:buChar char="v"/>
            </a:pPr>
            <a:r>
              <a:rPr lang="en-US" altLang="en-US" sz="1400">
                <a:latin typeface="Arial" panose="020B0604020202020204" pitchFamily="34" charset="0"/>
                <a:cs typeface="Arial" panose="020B0604020202020204" pitchFamily="34" charset="0"/>
              </a:rPr>
              <a:t>But the one thing that such analysis is missing is that it does not take into consideration a standardized measure of job skills performed at the time of completion of studies. </a:t>
            </a:r>
          </a:p>
          <a:p>
            <a:pPr marL="0" lvl="0" indent="0" algn="l" rtl="0">
              <a:spcBef>
                <a:spcPts val="0"/>
              </a:spcBef>
              <a:spcAft>
                <a:spcPts val="0"/>
              </a:spcAft>
              <a:buNone/>
            </a:pPr>
            <a:endParaRPr sz="1400">
              <a:latin typeface="Barlow Medium"/>
              <a:ea typeface="Barlow Medium"/>
              <a:cs typeface="Barlow Medium"/>
              <a:sym typeface="Barlow Medium"/>
            </a:endParaRPr>
          </a:p>
        </p:txBody>
      </p:sp>
      <p:sp>
        <p:nvSpPr>
          <p:cNvPr id="74" name="Google Shape;74;p13"/>
          <p:cNvSpPr/>
          <p:nvPr/>
        </p:nvSpPr>
        <p:spPr>
          <a:xfrm>
            <a:off x="7154881" y="733894"/>
            <a:ext cx="1137488" cy="1137486"/>
          </a:xfrm>
          <a:custGeom>
            <a:avLst/>
            <a:gdLst/>
            <a:ahLst/>
            <a:cxnLst/>
            <a:rect l="l" t="t" r="r" b="b"/>
            <a:pathLst>
              <a:path w="2274977" h="2274971" extrusionOk="0">
                <a:moveTo>
                  <a:pt x="2274977" y="1013036"/>
                </a:moveTo>
                <a:lnTo>
                  <a:pt x="2274977" y="1013036"/>
                </a:lnTo>
                <a:lnTo>
                  <a:pt x="2274977" y="0"/>
                </a:lnTo>
                <a:lnTo>
                  <a:pt x="2274977" y="0"/>
                </a:lnTo>
                <a:cubicBezTo>
                  <a:pt x="1018536" y="0"/>
                  <a:pt x="0" y="1018530"/>
                  <a:pt x="0" y="2274971"/>
                </a:cubicBezTo>
                <a:lnTo>
                  <a:pt x="1013047" y="2274971"/>
                </a:lnTo>
                <a:cubicBezTo>
                  <a:pt x="1013047" y="1578027"/>
                  <a:pt x="1578038" y="1013036"/>
                  <a:pt x="2274977" y="1013036"/>
                </a:cubicBezTo>
                <a:close/>
              </a:path>
            </a:pathLst>
          </a:custGeom>
          <a:solidFill>
            <a:schemeClr val="accen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5" name="Google Shape;75;p13"/>
          <p:cNvSpPr/>
          <p:nvPr/>
        </p:nvSpPr>
        <p:spPr>
          <a:xfrm>
            <a:off x="6477000" y="1123749"/>
            <a:ext cx="1106170" cy="276543"/>
          </a:xfrm>
          <a:custGeom>
            <a:avLst/>
            <a:gdLst/>
            <a:ahLst/>
            <a:cxnLst/>
            <a:rect l="l" t="t" r="r" b="b"/>
            <a:pathLst>
              <a:path w="2212339" h="553085" extrusionOk="0">
                <a:moveTo>
                  <a:pt x="276542" y="0"/>
                </a:moveTo>
                <a:cubicBezTo>
                  <a:pt x="123753" y="0"/>
                  <a:pt x="0" y="123753"/>
                  <a:pt x="0" y="276543"/>
                </a:cubicBezTo>
                <a:cubicBezTo>
                  <a:pt x="0" y="429332"/>
                  <a:pt x="123753" y="553085"/>
                  <a:pt x="276542" y="553085"/>
                </a:cubicBezTo>
                <a:cubicBezTo>
                  <a:pt x="429332" y="553085"/>
                  <a:pt x="553085" y="429332"/>
                  <a:pt x="553085" y="276543"/>
                </a:cubicBezTo>
                <a:cubicBezTo>
                  <a:pt x="553085" y="123753"/>
                  <a:pt x="429332" y="0"/>
                  <a:pt x="276542" y="0"/>
                </a:cubicBezTo>
                <a:close/>
                <a:moveTo>
                  <a:pt x="1935797" y="0"/>
                </a:moveTo>
                <a:cubicBezTo>
                  <a:pt x="1783007" y="0"/>
                  <a:pt x="1659254" y="123753"/>
                  <a:pt x="1659254" y="276543"/>
                </a:cubicBezTo>
                <a:cubicBezTo>
                  <a:pt x="1659254" y="429332"/>
                  <a:pt x="1783007" y="553085"/>
                  <a:pt x="1935797" y="553085"/>
                </a:cubicBezTo>
                <a:cubicBezTo>
                  <a:pt x="2088586" y="553085"/>
                  <a:pt x="2212339" y="429332"/>
                  <a:pt x="2212339" y="276543"/>
                </a:cubicBezTo>
                <a:cubicBezTo>
                  <a:pt x="2212339" y="123753"/>
                  <a:pt x="2088586" y="0"/>
                  <a:pt x="1935797" y="0"/>
                </a:cubicBezTo>
                <a:close/>
                <a:moveTo>
                  <a:pt x="1106170" y="0"/>
                </a:moveTo>
                <a:cubicBezTo>
                  <a:pt x="953380" y="0"/>
                  <a:pt x="829627" y="123753"/>
                  <a:pt x="829627" y="276543"/>
                </a:cubicBezTo>
                <a:cubicBezTo>
                  <a:pt x="829627" y="429332"/>
                  <a:pt x="953380" y="553085"/>
                  <a:pt x="1106170" y="553085"/>
                </a:cubicBezTo>
                <a:cubicBezTo>
                  <a:pt x="1258959" y="553085"/>
                  <a:pt x="1382712" y="429332"/>
                  <a:pt x="1382712" y="276543"/>
                </a:cubicBezTo>
                <a:cubicBezTo>
                  <a:pt x="1382712" y="123753"/>
                  <a:pt x="1258959" y="0"/>
                  <a:pt x="1106170" y="0"/>
                </a:cubicBez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79"/>
        <p:cNvGrpSpPr/>
        <p:nvPr/>
      </p:nvGrpSpPr>
      <p:grpSpPr>
        <a:xfrm>
          <a:off x="0" y="0"/>
          <a:ext cx="0" cy="0"/>
          <a:chOff x="0" y="0"/>
          <a:chExt cx="0" cy="0"/>
        </a:xfrm>
      </p:grpSpPr>
      <p:sp>
        <p:nvSpPr>
          <p:cNvPr id="8" name="Oval 7">
            <a:extLst>
              <a:ext uri="{FF2B5EF4-FFF2-40B4-BE49-F238E27FC236}">
                <a16:creationId xmlns:a16="http://schemas.microsoft.com/office/drawing/2014/main" id="{75743BF7-2A26-0348-BB20-38EE1A797693}"/>
              </a:ext>
            </a:extLst>
          </p:cNvPr>
          <p:cNvSpPr/>
          <p:nvPr/>
        </p:nvSpPr>
        <p:spPr>
          <a:xfrm>
            <a:off x="318977" y="584791"/>
            <a:ext cx="871870" cy="6379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6A9D556-A157-3A42-9D9E-1B871C8E2C3E}"/>
              </a:ext>
            </a:extLst>
          </p:cNvPr>
          <p:cNvSpPr txBox="1"/>
          <p:nvPr/>
        </p:nvSpPr>
        <p:spPr>
          <a:xfrm>
            <a:off x="318977" y="1301320"/>
            <a:ext cx="5369442" cy="3323987"/>
          </a:xfrm>
          <a:prstGeom prst="rect">
            <a:avLst/>
          </a:prstGeom>
          <a:noFill/>
        </p:spPr>
        <p:txBody>
          <a:bodyPr wrap="square" lIns="91440" tIns="45720" rIns="91440" bIns="45720" rtlCol="0" anchor="t">
            <a:spAutoFit/>
          </a:bodyPr>
          <a:lstStyle/>
          <a:p>
            <a:pPr marL="285750" indent="-285750" eaLnBrk="0" fontAlgn="base" hangingPunct="0">
              <a:spcBef>
                <a:spcPct val="0"/>
              </a:spcBef>
              <a:spcAft>
                <a:spcPct val="0"/>
              </a:spcAft>
              <a:buFont typeface="Wingdings" pitchFamily="2" charset="2"/>
              <a:buChar char="v"/>
            </a:pPr>
            <a:r>
              <a:rPr lang="en-US" altLang="en-US">
                <a:solidFill>
                  <a:srgbClr val="333333"/>
                </a:solidFill>
              </a:rPr>
              <a:t>Aspiring Minds Employability Outcomes provides engineering graduates employment outcomes along with salaries, job locations and job titles with standardized assessment scores in three principal fields - personality, cognitive skills and technical skills. </a:t>
            </a:r>
            <a:endParaRPr lang="en-US" altLang="en-US">
              <a:solidFill>
                <a:srgbClr val="333333"/>
              </a:solidFill>
              <a:latin typeface="Arial" panose="020B0604020202020204" pitchFamily="34" charset="0"/>
              <a:cs typeface="Arial" panose="020B0604020202020204" pitchFamily="34" charset="0"/>
            </a:endParaRPr>
          </a:p>
          <a:p>
            <a:pPr marL="285750" lvl="0" indent="-285750" eaLnBrk="0" fontAlgn="base" hangingPunct="0">
              <a:spcBef>
                <a:spcPct val="0"/>
              </a:spcBef>
              <a:spcAft>
                <a:spcPct val="0"/>
              </a:spcAft>
              <a:buFont typeface="Wingdings" pitchFamily="2" charset="2"/>
              <a:buChar char="v"/>
            </a:pPr>
            <a:endParaRPr lang="en-US" altLang="en-US">
              <a:solidFill>
                <a:srgbClr val="333333"/>
              </a:solidFill>
              <a:latin typeface="Arial" panose="020B0604020202020204" pitchFamily="34" charset="0"/>
              <a:cs typeface="Arial" panose="020B0604020202020204" pitchFamily="34" charset="0"/>
            </a:endParaRPr>
          </a:p>
          <a:p>
            <a:pPr marL="285750" indent="-285750" eaLnBrk="0" fontAlgn="base" hangingPunct="0">
              <a:spcBef>
                <a:spcPct val="0"/>
              </a:spcBef>
              <a:spcAft>
                <a:spcPct val="0"/>
              </a:spcAft>
              <a:buFont typeface="Wingdings" pitchFamily="2" charset="2"/>
              <a:buChar char="v"/>
            </a:pPr>
            <a:r>
              <a:rPr lang="en-US" altLang="en-US">
                <a:solidFill>
                  <a:srgbClr val="333333"/>
                </a:solidFill>
              </a:rPr>
              <a:t>Together with biodata summary, AMEO 2015 provides an evaluation for a unique and holistic overview of the entry level labor market. </a:t>
            </a:r>
            <a:endParaRPr lang="en-US" altLang="en-US">
              <a:solidFill>
                <a:srgbClr val="333333"/>
              </a:solidFill>
              <a:latin typeface="Arial" panose="020B0604020202020204" pitchFamily="34" charset="0"/>
              <a:cs typeface="Arial" panose="020B0604020202020204" pitchFamily="34" charset="0"/>
            </a:endParaRPr>
          </a:p>
          <a:p>
            <a:pPr marL="285750" lvl="0" indent="-285750" eaLnBrk="0" fontAlgn="base" hangingPunct="0">
              <a:spcBef>
                <a:spcPct val="0"/>
              </a:spcBef>
              <a:spcAft>
                <a:spcPct val="0"/>
              </a:spcAft>
              <a:buFont typeface="Wingdings" pitchFamily="2" charset="2"/>
              <a:buChar char="v"/>
            </a:pPr>
            <a:endParaRPr lang="en-US" altLang="en-US">
              <a:solidFill>
                <a:srgbClr val="333333"/>
              </a:solidFill>
              <a:latin typeface="Arial" panose="020B0604020202020204" pitchFamily="34" charset="0"/>
              <a:cs typeface="Arial" panose="020B0604020202020204" pitchFamily="34" charset="0"/>
            </a:endParaRPr>
          </a:p>
          <a:p>
            <a:pPr marL="285750" indent="-285750" eaLnBrk="0" fontAlgn="base" hangingPunct="0">
              <a:spcBef>
                <a:spcPct val="0"/>
              </a:spcBef>
              <a:spcAft>
                <a:spcPct val="0"/>
              </a:spcAft>
              <a:buFont typeface="Wingdings" pitchFamily="2" charset="2"/>
              <a:buChar char="v"/>
            </a:pPr>
            <a:r>
              <a:rPr lang="en-US" altLang="en-US">
                <a:solidFill>
                  <a:srgbClr val="333333"/>
                </a:solidFill>
              </a:rPr>
              <a:t>This data can be used to make a meticulous salary prediction and can also be used to perceive as to what impacts job titles and salary in the labor market. </a:t>
            </a:r>
            <a:endParaRPr lang="en-US" altLang="en-US">
              <a:solidFill>
                <a:srgbClr val="333333"/>
              </a:solidFill>
              <a:latin typeface="Arial" panose="020B0604020202020204" pitchFamily="34" charset="0"/>
              <a:cs typeface="Arial" panose="020B0604020202020204" pitchFamily="34" charset="0"/>
            </a:endParaRPr>
          </a:p>
          <a:p>
            <a:pPr marL="285750" lvl="0" indent="-285750" eaLnBrk="0" fontAlgn="base" hangingPunct="0">
              <a:spcBef>
                <a:spcPct val="0"/>
              </a:spcBef>
              <a:spcAft>
                <a:spcPct val="0"/>
              </a:spcAft>
              <a:buFont typeface="Wingdings" pitchFamily="2" charset="2"/>
              <a:buChar char="v"/>
            </a:pPr>
            <a:endParaRPr lang="en-US" altLang="en-US">
              <a:solidFill>
                <a:srgbClr val="333333"/>
              </a:solidFill>
              <a:latin typeface="Arial" panose="020B0604020202020204" pitchFamily="34" charset="0"/>
              <a:cs typeface="Arial" panose="020B0604020202020204" pitchFamily="34" charset="0"/>
            </a:endParaRPr>
          </a:p>
          <a:p>
            <a:pPr marL="285750" indent="-285750">
              <a:buFont typeface="Wingdings"/>
              <a:buChar char="v"/>
            </a:pPr>
            <a:r>
              <a:rPr lang="en-US">
                <a:solidFill>
                  <a:srgbClr val="333333"/>
                </a:solidFill>
              </a:rPr>
              <a:t>DIMENSIONS: 3998 Instances and 35 Features.</a:t>
            </a:r>
          </a:p>
        </p:txBody>
      </p:sp>
      <p:sp>
        <p:nvSpPr>
          <p:cNvPr id="10" name="TextBox 9">
            <a:extLst>
              <a:ext uri="{FF2B5EF4-FFF2-40B4-BE49-F238E27FC236}">
                <a16:creationId xmlns:a16="http://schemas.microsoft.com/office/drawing/2014/main" id="{4E6D1E77-AAE7-6843-BD50-091590FCD8ED}"/>
              </a:ext>
            </a:extLst>
          </p:cNvPr>
          <p:cNvSpPr txBox="1"/>
          <p:nvPr/>
        </p:nvSpPr>
        <p:spPr>
          <a:xfrm>
            <a:off x="467833" y="302750"/>
            <a:ext cx="5422604" cy="723275"/>
          </a:xfrm>
          <a:prstGeom prst="rect">
            <a:avLst/>
          </a:prstGeom>
          <a:noFill/>
        </p:spPr>
        <p:txBody>
          <a:bodyPr wrap="square" rtlCol="0">
            <a:spAutoFit/>
          </a:bodyPr>
          <a:lstStyle/>
          <a:p>
            <a:r>
              <a:rPr lang="en-US" sz="4100" b="1">
                <a:latin typeface="Barlow" pitchFamily="2" charset="77"/>
              </a:rPr>
              <a:t>Data Description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7"/>
        <p:cNvGrpSpPr/>
        <p:nvPr/>
      </p:nvGrpSpPr>
      <p:grpSpPr>
        <a:xfrm>
          <a:off x="0" y="0"/>
          <a:ext cx="0" cy="0"/>
          <a:chOff x="0" y="0"/>
          <a:chExt cx="0" cy="0"/>
        </a:xfrm>
      </p:grpSpPr>
      <p:sp>
        <p:nvSpPr>
          <p:cNvPr id="118" name="Google Shape;118;p16"/>
          <p:cNvSpPr/>
          <p:nvPr/>
        </p:nvSpPr>
        <p:spPr>
          <a:xfrm>
            <a:off x="524478" y="2812500"/>
            <a:ext cx="735600" cy="654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p:nvPr/>
        </p:nvSpPr>
        <p:spPr>
          <a:xfrm>
            <a:off x="554928" y="1733775"/>
            <a:ext cx="674700" cy="674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6"/>
          <p:cNvSpPr txBox="1">
            <a:spLocks noGrp="1"/>
          </p:cNvSpPr>
          <p:nvPr>
            <p:ph type="title"/>
          </p:nvPr>
        </p:nvSpPr>
        <p:spPr>
          <a:xfrm>
            <a:off x="516600" y="514350"/>
            <a:ext cx="6480000" cy="717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Problem Statement</a:t>
            </a:r>
            <a:endParaRPr/>
          </a:p>
        </p:txBody>
      </p:sp>
      <p:sp>
        <p:nvSpPr>
          <p:cNvPr id="125" name="Google Shape;125;p16"/>
          <p:cNvSpPr/>
          <p:nvPr/>
        </p:nvSpPr>
        <p:spPr>
          <a:xfrm>
            <a:off x="514350" y="3859456"/>
            <a:ext cx="755856" cy="755856"/>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3911BCD1-022B-BB44-B162-6F4D79EF16E0}"/>
              </a:ext>
            </a:extLst>
          </p:cNvPr>
          <p:cNvSpPr txBox="1"/>
          <p:nvPr/>
        </p:nvSpPr>
        <p:spPr>
          <a:xfrm>
            <a:off x="1647542" y="1693400"/>
            <a:ext cx="6982108" cy="2893100"/>
          </a:xfrm>
          <a:prstGeom prst="rect">
            <a:avLst/>
          </a:prstGeom>
          <a:noFill/>
        </p:spPr>
        <p:txBody>
          <a:bodyPr wrap="square" rtlCol="0">
            <a:spAutoFit/>
          </a:bodyPr>
          <a:lstStyle/>
          <a:p>
            <a:pPr eaLnBrk="0" fontAlgn="base" hangingPunct="0">
              <a:spcBef>
                <a:spcPct val="0"/>
              </a:spcBef>
              <a:spcAft>
                <a:spcPct val="0"/>
              </a:spcAft>
            </a:pPr>
            <a:r>
              <a:rPr lang="en-IN">
                <a:latin typeface="Arial" panose="020B0604020202020204" pitchFamily="34" charset="0"/>
                <a:cs typeface="Arial" panose="020B0604020202020204" pitchFamily="34" charset="0"/>
              </a:rPr>
              <a:t>The purpose of this project is to predict employability of the graduate engineers and to propose an implementation of sector specific job readiness tests for job seekers that assess their employability. </a:t>
            </a:r>
          </a:p>
          <a:p>
            <a:pPr lvl="0" eaLnBrk="0" fontAlgn="base" hangingPunct="0">
              <a:spcBef>
                <a:spcPct val="0"/>
              </a:spcBef>
              <a:spcAft>
                <a:spcPct val="0"/>
              </a:spcAft>
            </a:pPr>
            <a:endParaRPr lang="en-US" altLang="en-US">
              <a:latin typeface="Arial" panose="020B0604020202020204" pitchFamily="34" charset="0"/>
              <a:cs typeface="Arial" panose="020B0604020202020204" pitchFamily="34" charset="0"/>
            </a:endParaRPr>
          </a:p>
          <a:p>
            <a:pPr lvl="0" eaLnBrk="0" fontAlgn="base" hangingPunct="0">
              <a:spcBef>
                <a:spcPct val="0"/>
              </a:spcBef>
              <a:spcAft>
                <a:spcPct val="0"/>
              </a:spcAft>
            </a:pPr>
            <a:endParaRPr lang="en-US" altLang="en-US">
              <a:latin typeface="Arial" panose="020B0604020202020204" pitchFamily="34" charset="0"/>
              <a:cs typeface="Arial" panose="020B0604020202020204" pitchFamily="34" charset="0"/>
            </a:endParaRPr>
          </a:p>
          <a:p>
            <a:pPr lvl="0" eaLnBrk="0" fontAlgn="base" hangingPunct="0">
              <a:spcBef>
                <a:spcPct val="0"/>
              </a:spcBef>
              <a:spcAft>
                <a:spcPct val="0"/>
              </a:spcAft>
            </a:pPr>
            <a:r>
              <a:rPr lang="en-US" altLang="en-US">
                <a:latin typeface="Arial" panose="020B0604020202020204" pitchFamily="34" charset="0"/>
                <a:cs typeface="Arial" panose="020B0604020202020204" pitchFamily="34" charset="0"/>
              </a:rPr>
              <a:t>This analysis tries to supply answers to the subsequent questions: </a:t>
            </a:r>
          </a:p>
          <a:p>
            <a:pPr lvl="0" eaLnBrk="0" fontAlgn="base" hangingPunct="0">
              <a:spcBef>
                <a:spcPct val="0"/>
              </a:spcBef>
              <a:spcAft>
                <a:spcPct val="0"/>
              </a:spcAft>
            </a:pPr>
            <a:endParaRPr lang="en-US" altLang="en-US">
              <a:latin typeface="Arial" panose="020B0604020202020204" pitchFamily="34" charset="0"/>
              <a:cs typeface="Arial" panose="020B0604020202020204" pitchFamily="34" charset="0"/>
            </a:endParaRPr>
          </a:p>
          <a:p>
            <a:pPr lvl="0" eaLnBrk="0" fontAlgn="base" hangingPunct="0">
              <a:spcBef>
                <a:spcPct val="0"/>
              </a:spcBef>
              <a:spcAft>
                <a:spcPct val="0"/>
              </a:spcAft>
            </a:pPr>
            <a:endParaRPr lang="en-US" altLang="en-US">
              <a:latin typeface="Arial" panose="020B0604020202020204" pitchFamily="34" charset="0"/>
              <a:cs typeface="Arial" panose="020B0604020202020204" pitchFamily="34" charset="0"/>
            </a:endParaRPr>
          </a:p>
          <a:p>
            <a:pPr marL="285750" lvl="0" indent="-285750" eaLnBrk="0" fontAlgn="base" hangingPunct="0">
              <a:spcBef>
                <a:spcPct val="0"/>
              </a:spcBef>
              <a:spcAft>
                <a:spcPct val="0"/>
              </a:spcAft>
              <a:buFont typeface="Wingdings" pitchFamily="2" charset="2"/>
              <a:buChar char="v"/>
            </a:pPr>
            <a:r>
              <a:rPr lang="en-US" altLang="en-US">
                <a:solidFill>
                  <a:srgbClr val="333333"/>
                </a:solidFill>
                <a:latin typeface="Arial" panose="020B0604020202020204" pitchFamily="34" charset="0"/>
                <a:cs typeface="Arial" panose="020B0604020202020204" pitchFamily="34" charset="0"/>
              </a:rPr>
              <a:t>to predict employability of the graduate engineers </a:t>
            </a:r>
            <a:r>
              <a:rPr lang="en-US" altLang="en-US">
                <a:latin typeface="Arial" panose="020B0604020202020204" pitchFamily="34" charset="0"/>
                <a:cs typeface="Arial" panose="020B0604020202020204" pitchFamily="34" charset="0"/>
              </a:rPr>
              <a:t> </a:t>
            </a:r>
          </a:p>
          <a:p>
            <a:pPr lvl="0" eaLnBrk="0" fontAlgn="base" hangingPunct="0">
              <a:spcBef>
                <a:spcPct val="0"/>
              </a:spcBef>
              <a:spcAft>
                <a:spcPct val="0"/>
              </a:spcAft>
            </a:pPr>
            <a:r>
              <a:rPr lang="en-US" altLang="en-US">
                <a:latin typeface="Arial" panose="020B0604020202020204" pitchFamily="34" charset="0"/>
                <a:cs typeface="Arial" panose="020B0604020202020204" pitchFamily="34" charset="0"/>
              </a:rPr>
              <a:t>                                 </a:t>
            </a:r>
          </a:p>
          <a:p>
            <a:pPr marL="285750" lvl="0" indent="-285750" eaLnBrk="0" fontAlgn="base" hangingPunct="0">
              <a:spcBef>
                <a:spcPct val="0"/>
              </a:spcBef>
              <a:spcAft>
                <a:spcPct val="0"/>
              </a:spcAft>
              <a:buFont typeface="Wingdings" pitchFamily="2" charset="2"/>
              <a:buChar char="v"/>
            </a:pPr>
            <a:r>
              <a:rPr lang="en-US" altLang="en-US">
                <a:solidFill>
                  <a:srgbClr val="333333"/>
                </a:solidFill>
                <a:latin typeface="Arial" panose="020B0604020202020204" pitchFamily="34" charset="0"/>
                <a:cs typeface="Arial" panose="020B0604020202020204" pitchFamily="34" charset="0"/>
              </a:rPr>
              <a:t> to propose an implementation of sector specific job readiness tests for job seekers that assess their employability. </a:t>
            </a:r>
            <a:endParaRPr lang="en-US" altLang="en-US">
              <a:latin typeface="Arial" panose="020B0604020202020204" pitchFamily="34" charset="0"/>
              <a:cs typeface="Arial" panose="020B0604020202020204" pitchFamily="34" charset="0"/>
            </a:endParaRPr>
          </a:p>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9"/>
        <p:cNvGrpSpPr/>
        <p:nvPr/>
      </p:nvGrpSpPr>
      <p:grpSpPr>
        <a:xfrm>
          <a:off x="0" y="0"/>
          <a:ext cx="0" cy="0"/>
          <a:chOff x="0" y="0"/>
          <a:chExt cx="0" cy="0"/>
        </a:xfrm>
      </p:grpSpPr>
      <p:grpSp>
        <p:nvGrpSpPr>
          <p:cNvPr id="220" name="Google Shape;220;p23"/>
          <p:cNvGrpSpPr/>
          <p:nvPr/>
        </p:nvGrpSpPr>
        <p:grpSpPr>
          <a:xfrm>
            <a:off x="-212108" y="-90359"/>
            <a:ext cx="1908216" cy="5225404"/>
            <a:chOff x="1026284" y="-180719"/>
            <a:chExt cx="3816432" cy="10450808"/>
          </a:xfrm>
        </p:grpSpPr>
        <p:sp>
          <p:nvSpPr>
            <p:cNvPr id="221" name="Google Shape;221;p23"/>
            <p:cNvSpPr/>
            <p:nvPr/>
          </p:nvSpPr>
          <p:spPr>
            <a:xfrm>
              <a:off x="1026284" y="-180719"/>
              <a:ext cx="3814476" cy="10450808"/>
            </a:xfrm>
            <a:custGeom>
              <a:avLst/>
              <a:gdLst/>
              <a:ahLst/>
              <a:cxnLst/>
              <a:rect l="l" t="t" r="r" b="b"/>
              <a:pathLst>
                <a:path w="10450619" h="10450808" extrusionOk="0">
                  <a:moveTo>
                    <a:pt x="10450619" y="10450808"/>
                  </a:moveTo>
                  <a:lnTo>
                    <a:pt x="0" y="10450808"/>
                  </a:lnTo>
                  <a:lnTo>
                    <a:pt x="0" y="0"/>
                  </a:lnTo>
                  <a:lnTo>
                    <a:pt x="10450619" y="0"/>
                  </a:lnTo>
                  <a:lnTo>
                    <a:pt x="10450619" y="10450808"/>
                  </a:lnTo>
                  <a:close/>
                  <a:moveTo>
                    <a:pt x="14495" y="10436313"/>
                  </a:moveTo>
                  <a:lnTo>
                    <a:pt x="10436125" y="10436313"/>
                  </a:lnTo>
                  <a:lnTo>
                    <a:pt x="10436125" y="14495"/>
                  </a:lnTo>
                  <a:lnTo>
                    <a:pt x="14495" y="14495"/>
                  </a:lnTo>
                  <a:lnTo>
                    <a:pt x="14495"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2" name="Google Shape;222;p23"/>
            <p:cNvSpPr/>
            <p:nvPr/>
          </p:nvSpPr>
          <p:spPr>
            <a:xfrm>
              <a:off x="1033531" y="9306856"/>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3" name="Google Shape;223;p23"/>
            <p:cNvSpPr/>
            <p:nvPr/>
          </p:nvSpPr>
          <p:spPr>
            <a:xfrm>
              <a:off x="1033531" y="8358118"/>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4" name="Google Shape;224;p23"/>
            <p:cNvSpPr/>
            <p:nvPr/>
          </p:nvSpPr>
          <p:spPr>
            <a:xfrm>
              <a:off x="1033531" y="7409283"/>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5" name="Google Shape;225;p23"/>
            <p:cNvSpPr/>
            <p:nvPr/>
          </p:nvSpPr>
          <p:spPr>
            <a:xfrm>
              <a:off x="1033531" y="6460545"/>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6" name="Google Shape;226;p23"/>
            <p:cNvSpPr/>
            <p:nvPr/>
          </p:nvSpPr>
          <p:spPr>
            <a:xfrm>
              <a:off x="1033531" y="5511807"/>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7" name="Google Shape;227;p23"/>
            <p:cNvSpPr/>
            <p:nvPr/>
          </p:nvSpPr>
          <p:spPr>
            <a:xfrm>
              <a:off x="1033531" y="4563068"/>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8" name="Google Shape;228;p23"/>
            <p:cNvSpPr/>
            <p:nvPr/>
          </p:nvSpPr>
          <p:spPr>
            <a:xfrm>
              <a:off x="1033531" y="3614330"/>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9" name="Google Shape;229;p23"/>
            <p:cNvSpPr/>
            <p:nvPr/>
          </p:nvSpPr>
          <p:spPr>
            <a:xfrm>
              <a:off x="1033531" y="2665592"/>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0" name="Google Shape;230;p23"/>
            <p:cNvSpPr/>
            <p:nvPr/>
          </p:nvSpPr>
          <p:spPr>
            <a:xfrm>
              <a:off x="1033531" y="1716757"/>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1" name="Google Shape;231;p23"/>
            <p:cNvSpPr/>
            <p:nvPr/>
          </p:nvSpPr>
          <p:spPr>
            <a:xfrm>
              <a:off x="1033531" y="768019"/>
              <a:ext cx="3809185" cy="14494"/>
            </a:xfrm>
            <a:custGeom>
              <a:avLst/>
              <a:gdLst/>
              <a:ahLst/>
              <a:cxnLst/>
              <a:rect l="l" t="t" r="r" b="b"/>
              <a:pathLst>
                <a:path w="10436124" h="14494" extrusionOk="0">
                  <a:moveTo>
                    <a:pt x="0" y="0"/>
                  </a:moveTo>
                  <a:lnTo>
                    <a:pt x="10436125" y="0"/>
                  </a:lnTo>
                  <a:lnTo>
                    <a:pt x="10436125"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2" name="Google Shape;232;p23"/>
            <p:cNvSpPr/>
            <p:nvPr/>
          </p:nvSpPr>
          <p:spPr>
            <a:xfrm>
              <a:off x="4821265" y="-17347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3" name="Google Shape;233;p23"/>
            <p:cNvSpPr/>
            <p:nvPr/>
          </p:nvSpPr>
          <p:spPr>
            <a:xfrm>
              <a:off x="3872543" y="-17347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4" name="Google Shape;234;p23"/>
            <p:cNvSpPr/>
            <p:nvPr/>
          </p:nvSpPr>
          <p:spPr>
            <a:xfrm>
              <a:off x="2923726" y="-17347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5" name="Google Shape;235;p23"/>
            <p:cNvSpPr/>
            <p:nvPr/>
          </p:nvSpPr>
          <p:spPr>
            <a:xfrm>
              <a:off x="1975005" y="-17347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241" name="Google Shape;241;p23"/>
          <p:cNvSpPr/>
          <p:nvPr/>
        </p:nvSpPr>
        <p:spPr>
          <a:xfrm>
            <a:off x="5370596" y="0"/>
            <a:ext cx="3773400" cy="5148300"/>
          </a:xfrm>
          <a:prstGeom prst="rect">
            <a:avLst/>
          </a:pr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42" name="Google Shape;242;p23"/>
          <p:cNvSpPr txBox="1"/>
          <p:nvPr/>
        </p:nvSpPr>
        <p:spPr>
          <a:xfrm>
            <a:off x="5444493" y="1246772"/>
            <a:ext cx="3480282" cy="2649956"/>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4100" b="1">
                <a:solidFill>
                  <a:schemeClr val="tx1"/>
                </a:solidFill>
                <a:latin typeface="Barlow"/>
                <a:ea typeface="Barlow"/>
                <a:cs typeface="Barlow"/>
                <a:sym typeface="Barlow"/>
              </a:rPr>
              <a:t>Preprocessing</a:t>
            </a:r>
          </a:p>
          <a:p>
            <a:pPr marL="0" marR="0" lvl="0" indent="0" algn="ctr" rtl="0">
              <a:lnSpc>
                <a:spcPct val="140014"/>
              </a:lnSpc>
              <a:spcBef>
                <a:spcPts val="0"/>
              </a:spcBef>
              <a:spcAft>
                <a:spcPts val="0"/>
              </a:spcAft>
              <a:buNone/>
            </a:pPr>
            <a:r>
              <a:rPr lang="en-US" sz="4100" b="1">
                <a:solidFill>
                  <a:schemeClr val="tx1"/>
                </a:solidFill>
                <a:latin typeface="Barlow"/>
                <a:ea typeface="Barlow"/>
                <a:cs typeface="Barlow"/>
                <a:sym typeface="Barlow"/>
              </a:rPr>
              <a:t>Of</a:t>
            </a:r>
          </a:p>
          <a:p>
            <a:pPr marL="0" marR="0" lvl="0" indent="0" algn="ctr" rtl="0">
              <a:lnSpc>
                <a:spcPct val="140014"/>
              </a:lnSpc>
              <a:spcBef>
                <a:spcPts val="0"/>
              </a:spcBef>
              <a:spcAft>
                <a:spcPts val="0"/>
              </a:spcAft>
              <a:buNone/>
            </a:pPr>
            <a:r>
              <a:rPr lang="en-US" sz="4100" b="1">
                <a:solidFill>
                  <a:schemeClr val="tx1"/>
                </a:solidFill>
                <a:latin typeface="Barlow"/>
                <a:ea typeface="Barlow"/>
                <a:cs typeface="Barlow"/>
                <a:sym typeface="Barlow"/>
              </a:rPr>
              <a:t>Data</a:t>
            </a:r>
            <a:endParaRPr sz="4100" b="1">
              <a:solidFill>
                <a:schemeClr val="tx1"/>
              </a:solidFill>
              <a:latin typeface="Barlow"/>
              <a:ea typeface="Barlow"/>
              <a:cs typeface="Barlow"/>
              <a:sym typeface="Barlow"/>
            </a:endParaRPr>
          </a:p>
        </p:txBody>
      </p:sp>
      <p:sp>
        <p:nvSpPr>
          <p:cNvPr id="243" name="Google Shape;243;p23"/>
          <p:cNvSpPr txBox="1">
            <a:spLocks noGrp="1"/>
          </p:cNvSpPr>
          <p:nvPr>
            <p:ph type="sldNum" idx="12"/>
          </p:nvPr>
        </p:nvSpPr>
        <p:spPr>
          <a:xfrm>
            <a:off x="8376075" y="4749850"/>
            <a:ext cx="548700" cy="18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9" name="Picture 8">
            <a:extLst>
              <a:ext uri="{FF2B5EF4-FFF2-40B4-BE49-F238E27FC236}">
                <a16:creationId xmlns:a16="http://schemas.microsoft.com/office/drawing/2014/main" id="{3017332B-43C4-FF45-ABD2-AAE517C4CE6A}"/>
              </a:ext>
            </a:extLst>
          </p:cNvPr>
          <p:cNvPicPr>
            <a:picLocks noChangeAspect="1"/>
          </p:cNvPicPr>
          <p:nvPr/>
        </p:nvPicPr>
        <p:blipFill>
          <a:blip r:embed="rId3">
            <a:duotone>
              <a:prstClr val="black"/>
              <a:schemeClr val="accent2">
                <a:tint val="45000"/>
                <a:satMod val="400000"/>
              </a:schemeClr>
            </a:duotone>
            <a:extLst>
              <a:ext uri="{837473B0-CC2E-450A-ABE3-18F120FF3D39}">
                <a1611:picAttrSrcUrl xmlns:a1611="http://schemas.microsoft.com/office/drawing/2016/11/main" r:id="rId4"/>
              </a:ext>
            </a:extLst>
          </a:blip>
          <a:stretch>
            <a:fillRect/>
          </a:stretch>
        </p:blipFill>
        <p:spPr>
          <a:xfrm>
            <a:off x="521171" y="0"/>
            <a:ext cx="4848447" cy="5149435"/>
          </a:xfrm>
          <a:prstGeom prst="rect">
            <a:avLst/>
          </a:prstGeom>
        </p:spPr>
      </p:pic>
    </p:spTree>
    <p:extLst>
      <p:ext uri="{BB962C8B-B14F-4D97-AF65-F5344CB8AC3E}">
        <p14:creationId xmlns:p14="http://schemas.microsoft.com/office/powerpoint/2010/main" val="897935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
        <p:cNvGrpSpPr/>
        <p:nvPr/>
      </p:nvGrpSpPr>
      <p:grpSpPr>
        <a:xfrm>
          <a:off x="0" y="0"/>
          <a:ext cx="0" cy="0"/>
          <a:chOff x="0" y="0"/>
          <a:chExt cx="0" cy="0"/>
        </a:xfrm>
      </p:grpSpPr>
      <p:grpSp>
        <p:nvGrpSpPr>
          <p:cNvPr id="86" name="Google Shape;86;p15"/>
          <p:cNvGrpSpPr/>
          <p:nvPr/>
        </p:nvGrpSpPr>
        <p:grpSpPr>
          <a:xfrm>
            <a:off x="-945594" y="-6040"/>
            <a:ext cx="5225404" cy="5225404"/>
            <a:chOff x="-1891188" y="-12079"/>
            <a:chExt cx="10450808" cy="10450808"/>
          </a:xfrm>
        </p:grpSpPr>
        <p:sp>
          <p:nvSpPr>
            <p:cNvPr id="87" name="Google Shape;87;p15"/>
            <p:cNvSpPr/>
            <p:nvPr/>
          </p:nvSpPr>
          <p:spPr>
            <a:xfrm>
              <a:off x="-1891188" y="-12079"/>
              <a:ext cx="10450808" cy="10450808"/>
            </a:xfrm>
            <a:custGeom>
              <a:avLst/>
              <a:gdLst/>
              <a:ahLst/>
              <a:cxnLst/>
              <a:rect l="l" t="t" r="r" b="b"/>
              <a:pathLst>
                <a:path w="10450808" h="10450808" extrusionOk="0">
                  <a:moveTo>
                    <a:pt x="10450808" y="10450808"/>
                  </a:moveTo>
                  <a:lnTo>
                    <a:pt x="0" y="10450808"/>
                  </a:lnTo>
                  <a:lnTo>
                    <a:pt x="0" y="0"/>
                  </a:lnTo>
                  <a:lnTo>
                    <a:pt x="10450808" y="0"/>
                  </a:lnTo>
                  <a:lnTo>
                    <a:pt x="10450808" y="10450808"/>
                  </a:lnTo>
                  <a:close/>
                  <a:moveTo>
                    <a:pt x="14495" y="10436313"/>
                  </a:moveTo>
                  <a:lnTo>
                    <a:pt x="10436313" y="10436313"/>
                  </a:lnTo>
                  <a:lnTo>
                    <a:pt x="10436313" y="14495"/>
                  </a:lnTo>
                  <a:lnTo>
                    <a:pt x="14495" y="14495"/>
                  </a:lnTo>
                  <a:lnTo>
                    <a:pt x="14495"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8" name="Google Shape;88;p15"/>
            <p:cNvSpPr/>
            <p:nvPr/>
          </p:nvSpPr>
          <p:spPr>
            <a:xfrm>
              <a:off x="-1883941" y="9475496"/>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9" name="Google Shape;89;p15"/>
            <p:cNvSpPr/>
            <p:nvPr/>
          </p:nvSpPr>
          <p:spPr>
            <a:xfrm>
              <a:off x="-1883941" y="8526758"/>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0" name="Google Shape;90;p15"/>
            <p:cNvSpPr/>
            <p:nvPr/>
          </p:nvSpPr>
          <p:spPr>
            <a:xfrm>
              <a:off x="-1883941" y="7577923"/>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1" name="Google Shape;91;p15"/>
            <p:cNvSpPr/>
            <p:nvPr/>
          </p:nvSpPr>
          <p:spPr>
            <a:xfrm>
              <a:off x="-1883941" y="6629185"/>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2" name="Google Shape;92;p15"/>
            <p:cNvSpPr/>
            <p:nvPr/>
          </p:nvSpPr>
          <p:spPr>
            <a:xfrm>
              <a:off x="-1883941" y="5680447"/>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3" name="Google Shape;93;p15"/>
            <p:cNvSpPr/>
            <p:nvPr/>
          </p:nvSpPr>
          <p:spPr>
            <a:xfrm>
              <a:off x="-1883941" y="4731708"/>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4" name="Google Shape;94;p15"/>
            <p:cNvSpPr/>
            <p:nvPr/>
          </p:nvSpPr>
          <p:spPr>
            <a:xfrm>
              <a:off x="-1883941" y="3782970"/>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5" name="Google Shape;95;p15"/>
            <p:cNvSpPr/>
            <p:nvPr/>
          </p:nvSpPr>
          <p:spPr>
            <a:xfrm>
              <a:off x="-1883941" y="2834232"/>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6" name="Google Shape;96;p15"/>
            <p:cNvSpPr/>
            <p:nvPr/>
          </p:nvSpPr>
          <p:spPr>
            <a:xfrm>
              <a:off x="-1883941" y="1885397"/>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7" name="Google Shape;97;p15"/>
            <p:cNvSpPr/>
            <p:nvPr/>
          </p:nvSpPr>
          <p:spPr>
            <a:xfrm>
              <a:off x="-1883941" y="936659"/>
              <a:ext cx="10436313" cy="14494"/>
            </a:xfrm>
            <a:custGeom>
              <a:avLst/>
              <a:gdLst/>
              <a:ahLst/>
              <a:cxnLst/>
              <a:rect l="l" t="t" r="r" b="b"/>
              <a:pathLst>
                <a:path w="10436313" h="14494" extrusionOk="0">
                  <a:moveTo>
                    <a:pt x="0" y="0"/>
                  </a:moveTo>
                  <a:lnTo>
                    <a:pt x="10436313" y="0"/>
                  </a:lnTo>
                  <a:lnTo>
                    <a:pt x="10436313" y="14495"/>
                  </a:lnTo>
                  <a:lnTo>
                    <a:pt x="0" y="14495"/>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8" name="Google Shape;98;p15"/>
            <p:cNvSpPr/>
            <p:nvPr/>
          </p:nvSpPr>
          <p:spPr>
            <a:xfrm>
              <a:off x="7596386" y="-483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99" name="Google Shape;99;p15"/>
            <p:cNvSpPr/>
            <p:nvPr/>
          </p:nvSpPr>
          <p:spPr>
            <a:xfrm>
              <a:off x="6647648" y="-483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0" name="Google Shape;100;p15"/>
            <p:cNvSpPr/>
            <p:nvPr/>
          </p:nvSpPr>
          <p:spPr>
            <a:xfrm>
              <a:off x="5698813" y="-483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1" name="Google Shape;101;p15"/>
            <p:cNvSpPr/>
            <p:nvPr/>
          </p:nvSpPr>
          <p:spPr>
            <a:xfrm>
              <a:off x="4750075" y="-483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2" name="Google Shape;102;p15"/>
            <p:cNvSpPr/>
            <p:nvPr/>
          </p:nvSpPr>
          <p:spPr>
            <a:xfrm>
              <a:off x="3801337" y="-483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3" name="Google Shape;103;p15"/>
            <p:cNvSpPr/>
            <p:nvPr/>
          </p:nvSpPr>
          <p:spPr>
            <a:xfrm>
              <a:off x="2852598" y="-483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4" name="Google Shape;104;p15"/>
            <p:cNvSpPr/>
            <p:nvPr/>
          </p:nvSpPr>
          <p:spPr>
            <a:xfrm>
              <a:off x="1903860" y="-483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5" name="Google Shape;105;p15"/>
            <p:cNvSpPr/>
            <p:nvPr/>
          </p:nvSpPr>
          <p:spPr>
            <a:xfrm>
              <a:off x="955122" y="-483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6" name="Google Shape;106;p15"/>
            <p:cNvSpPr/>
            <p:nvPr/>
          </p:nvSpPr>
          <p:spPr>
            <a:xfrm>
              <a:off x="6287" y="-483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7" name="Google Shape;107;p15"/>
            <p:cNvSpPr/>
            <p:nvPr/>
          </p:nvSpPr>
          <p:spPr>
            <a:xfrm>
              <a:off x="-942450" y="-4831"/>
              <a:ext cx="14494" cy="10436313"/>
            </a:xfrm>
            <a:custGeom>
              <a:avLst/>
              <a:gdLst/>
              <a:ahLst/>
              <a:cxnLst/>
              <a:rect l="l" t="t" r="r" b="b"/>
              <a:pathLst>
                <a:path w="14494" h="10436313" extrusionOk="0">
                  <a:moveTo>
                    <a:pt x="0" y="0"/>
                  </a:moveTo>
                  <a:lnTo>
                    <a:pt x="14495" y="0"/>
                  </a:lnTo>
                  <a:lnTo>
                    <a:pt x="14495" y="10436313"/>
                  </a:lnTo>
                  <a:lnTo>
                    <a:pt x="0" y="10436313"/>
                  </a:lnTo>
                  <a:close/>
                </a:path>
              </a:pathLst>
            </a:custGeom>
            <a:solidFill>
              <a:schemeClr val="dk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109" name="Google Shape;109;p15"/>
          <p:cNvSpPr/>
          <p:nvPr/>
        </p:nvSpPr>
        <p:spPr>
          <a:xfrm>
            <a:off x="8420171" y="1561002"/>
            <a:ext cx="1447657" cy="1447657"/>
          </a:xfrm>
          <a:custGeom>
            <a:avLst/>
            <a:gdLst/>
            <a:ahLst/>
            <a:cxnLst/>
            <a:rect l="l" t="t" r="r" b="b"/>
            <a:pathLst>
              <a:path w="1708150" h="1708150" extrusionOk="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accen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4" name="Picture 3" descr="Background pattern&#10;&#10;Description automatically generated with low confidence">
            <a:extLst>
              <a:ext uri="{FF2B5EF4-FFF2-40B4-BE49-F238E27FC236}">
                <a16:creationId xmlns:a16="http://schemas.microsoft.com/office/drawing/2014/main" id="{6D977BB8-FFC0-564F-9826-CE0F3BA4B2D2}"/>
              </a:ext>
            </a:extLst>
          </p:cNvPr>
          <p:cNvPicPr>
            <a:picLocks noChangeAspect="1"/>
          </p:cNvPicPr>
          <p:nvPr/>
        </p:nvPicPr>
        <p:blipFill>
          <a:blip r:embed="rId3">
            <a:duotone>
              <a:prstClr val="black"/>
              <a:schemeClr val="accent1">
                <a:tint val="45000"/>
                <a:satMod val="400000"/>
              </a:schemeClr>
            </a:duotone>
            <a:alphaModFix/>
            <a:extLst>
              <a:ext uri="{BEBA8EAE-BF5A-486C-A8C5-ECC9F3942E4B}">
                <a14:imgProps xmlns:a14="http://schemas.microsoft.com/office/drawing/2010/main">
                  <a14:imgLayer r:embed="rId4">
                    <a14:imgEffect>
                      <a14:colorTemperature colorTemp="11239"/>
                    </a14:imgEffect>
                    <a14:imgEffect>
                      <a14:saturation sat="297000"/>
                    </a14:imgEffect>
                  </a14:imgLayer>
                </a14:imgProps>
              </a:ext>
              <a:ext uri="{837473B0-CC2E-450A-ABE3-18F120FF3D39}">
                <a1611:picAttrSrcUrl xmlns:a1611="http://schemas.microsoft.com/office/drawing/2016/11/main" r:id="rId5"/>
              </a:ext>
            </a:extLst>
          </a:blip>
          <a:stretch>
            <a:fillRect/>
          </a:stretch>
        </p:blipFill>
        <p:spPr>
          <a:xfrm>
            <a:off x="484808" y="952411"/>
            <a:ext cx="3320632" cy="3318215"/>
          </a:xfrm>
          <a:prstGeom prst="rect">
            <a:avLst/>
          </a:prstGeom>
        </p:spPr>
      </p:pic>
      <p:sp>
        <p:nvSpPr>
          <p:cNvPr id="11" name="TextBox 10">
            <a:extLst>
              <a:ext uri="{FF2B5EF4-FFF2-40B4-BE49-F238E27FC236}">
                <a16:creationId xmlns:a16="http://schemas.microsoft.com/office/drawing/2014/main" id="{35126134-4714-A848-B442-0562F10075B1}"/>
              </a:ext>
            </a:extLst>
          </p:cNvPr>
          <p:cNvSpPr txBox="1"/>
          <p:nvPr/>
        </p:nvSpPr>
        <p:spPr>
          <a:xfrm>
            <a:off x="4571999" y="14214"/>
            <a:ext cx="4421529" cy="5386090"/>
          </a:xfrm>
          <a:prstGeom prst="rect">
            <a:avLst/>
          </a:prstGeom>
          <a:noFill/>
        </p:spPr>
        <p:txBody>
          <a:bodyPr wrap="square" rtlCol="0">
            <a:spAutoFit/>
          </a:bodyPr>
          <a:lstStyle/>
          <a:p>
            <a:r>
              <a:rPr lang="en-US" sz="1600" b="1">
                <a:latin typeface="Arial" panose="020B0604020202020204" pitchFamily="34" charset="0"/>
                <a:cs typeface="Arial" panose="020B0604020202020204" pitchFamily="34" charset="0"/>
              </a:rPr>
              <a:t>Following Steps were taken for data cleaning and Preprocessing: </a:t>
            </a:r>
          </a:p>
          <a:p>
            <a:endParaRPr lang="en-US">
              <a:latin typeface="Arial" panose="020B0604020202020204" pitchFamily="34" charset="0"/>
              <a:cs typeface="Arial" panose="020B0604020202020204" pitchFamily="34" charset="0"/>
            </a:endParaRPr>
          </a:p>
          <a:p>
            <a:pPr marL="285750" indent="-285750">
              <a:buFont typeface="Wingdings" pitchFamily="2" charset="2"/>
              <a:buChar char="v"/>
            </a:pPr>
            <a:r>
              <a:rPr lang="en-US">
                <a:latin typeface="Arial" panose="020B0604020202020204" pitchFamily="34" charset="0"/>
                <a:cs typeface="Arial" panose="020B0604020202020204" pitchFamily="34" charset="0"/>
              </a:rPr>
              <a:t>Replaced invalid values of marks with 0, as the student was not present, or the subject was not of his/her interest.</a:t>
            </a:r>
          </a:p>
          <a:p>
            <a:pPr marL="285750" indent="-285750">
              <a:buFont typeface="Wingdings" pitchFamily="2" charset="2"/>
              <a:buChar char="v"/>
            </a:pPr>
            <a:endParaRPr lang="en-US">
              <a:latin typeface="Arial" panose="020B0604020202020204" pitchFamily="34" charset="0"/>
              <a:cs typeface="Arial" panose="020B0604020202020204" pitchFamily="34" charset="0"/>
            </a:endParaRPr>
          </a:p>
          <a:p>
            <a:pPr marL="285750" indent="-285750">
              <a:buFont typeface="Wingdings" pitchFamily="2" charset="2"/>
              <a:buChar char="v"/>
            </a:pPr>
            <a:r>
              <a:rPr lang="en-US">
                <a:latin typeface="Arial" panose="020B0604020202020204" pitchFamily="34" charset="0"/>
                <a:cs typeface="Arial" panose="020B0604020202020204" pitchFamily="34" charset="0"/>
              </a:rPr>
              <a:t>There were no missing/null values in the data.</a:t>
            </a:r>
          </a:p>
          <a:p>
            <a:pPr marL="285750" indent="-285750">
              <a:buFont typeface="Wingdings" pitchFamily="2" charset="2"/>
              <a:buChar char="v"/>
            </a:pPr>
            <a:endParaRPr lang="en-US">
              <a:latin typeface="Arial" panose="020B0604020202020204" pitchFamily="34" charset="0"/>
              <a:cs typeface="Arial" panose="020B0604020202020204" pitchFamily="34" charset="0"/>
            </a:endParaRPr>
          </a:p>
          <a:p>
            <a:pPr marL="285750" indent="-285750">
              <a:buFont typeface="Wingdings" pitchFamily="2" charset="2"/>
              <a:buChar char="v"/>
            </a:pPr>
            <a:r>
              <a:rPr lang="en-US">
                <a:latin typeface="Arial" panose="020B0604020202020204" pitchFamily="34" charset="0"/>
                <a:cs typeface="Arial" panose="020B0604020202020204" pitchFamily="34" charset="0"/>
              </a:rPr>
              <a:t>Only analyzed the outliers, as on removing </a:t>
            </a:r>
          </a:p>
          <a:p>
            <a:r>
              <a:rPr lang="en-US">
                <a:latin typeface="Arial" panose="020B0604020202020204" pitchFamily="34" charset="0"/>
                <a:cs typeface="Arial" panose="020B0604020202020204" pitchFamily="34" charset="0"/>
              </a:rPr>
              <a:t>      them there would have been a severe data </a:t>
            </a:r>
          </a:p>
          <a:p>
            <a:r>
              <a:rPr lang="en-US">
                <a:latin typeface="Arial" panose="020B0604020202020204" pitchFamily="34" charset="0"/>
                <a:cs typeface="Arial" panose="020B0604020202020204" pitchFamily="34" charset="0"/>
              </a:rPr>
              <a:t>      loss.</a:t>
            </a:r>
          </a:p>
          <a:p>
            <a:endParaRPr lang="en-US">
              <a:latin typeface="Arial" panose="020B0604020202020204" pitchFamily="34" charset="0"/>
              <a:cs typeface="Arial" panose="020B0604020202020204" pitchFamily="34" charset="0"/>
            </a:endParaRPr>
          </a:p>
          <a:p>
            <a:pPr marL="285750" indent="-285750">
              <a:buFont typeface="Wingdings" pitchFamily="2" charset="2"/>
              <a:buChar char="v"/>
            </a:pPr>
            <a:r>
              <a:rPr lang="en-US">
                <a:latin typeface="Arial" panose="020B0604020202020204" pitchFamily="34" charset="0"/>
                <a:cs typeface="Arial" panose="020B0604020202020204" pitchFamily="34" charset="0"/>
              </a:rPr>
              <a:t>Cleaned and binned the 10</a:t>
            </a:r>
            <a:r>
              <a:rPr lang="en-US" baseline="30000">
                <a:latin typeface="Arial" panose="020B0604020202020204" pitchFamily="34" charset="0"/>
                <a:cs typeface="Arial" panose="020B0604020202020204" pitchFamily="34" charset="0"/>
              </a:rPr>
              <a:t>th</a:t>
            </a:r>
            <a:r>
              <a:rPr lang="en-US">
                <a:latin typeface="Arial" panose="020B0604020202020204" pitchFamily="34" charset="0"/>
                <a:cs typeface="Arial" panose="020B0604020202020204" pitchFamily="34" charset="0"/>
              </a:rPr>
              <a:t> Board , 12</a:t>
            </a:r>
            <a:r>
              <a:rPr lang="en-US" baseline="30000">
                <a:latin typeface="Arial" panose="020B0604020202020204" pitchFamily="34" charset="0"/>
                <a:cs typeface="Arial" panose="020B0604020202020204" pitchFamily="34" charset="0"/>
              </a:rPr>
              <a:t>th</a:t>
            </a:r>
            <a:r>
              <a:rPr lang="en-US">
                <a:latin typeface="Arial" panose="020B0604020202020204" pitchFamily="34" charset="0"/>
                <a:cs typeface="Arial" panose="020B0604020202020204" pitchFamily="34" charset="0"/>
              </a:rPr>
              <a:t> Board and specialization columns where it has more than 200 classes in each column. </a:t>
            </a:r>
          </a:p>
          <a:p>
            <a:endParaRPr lang="en-US">
              <a:latin typeface="Arial" panose="020B0604020202020204" pitchFamily="34" charset="0"/>
              <a:cs typeface="Arial" panose="020B0604020202020204" pitchFamily="34" charset="0"/>
            </a:endParaRPr>
          </a:p>
          <a:p>
            <a:pPr marL="285750" indent="-285750">
              <a:buFont typeface="Wingdings" pitchFamily="2" charset="2"/>
              <a:buChar char="v"/>
            </a:pPr>
            <a:r>
              <a:rPr lang="en-US">
                <a:latin typeface="Arial" panose="020B0604020202020204" pitchFamily="34" charset="0"/>
                <a:cs typeface="Arial" panose="020B0604020202020204" pitchFamily="34" charset="0"/>
              </a:rPr>
              <a:t>Feature engineering:</a:t>
            </a:r>
          </a:p>
          <a:p>
            <a:pPr lvl="1"/>
            <a:endParaRPr lang="en-US">
              <a:latin typeface="Arial" panose="020B0604020202020204" pitchFamily="34" charset="0"/>
              <a:cs typeface="Arial" panose="020B0604020202020204" pitchFamily="34" charset="0"/>
            </a:endParaRPr>
          </a:p>
          <a:p>
            <a:pPr lvl="1"/>
            <a:r>
              <a:rPr lang="en-US" sz="1200">
                <a:latin typeface="Arial" panose="020B0604020202020204" pitchFamily="34" charset="0"/>
                <a:cs typeface="Arial" panose="020B0604020202020204" pitchFamily="34" charset="0"/>
              </a:rPr>
              <a:t>        Extracted the - Age column using graduation</a:t>
            </a:r>
          </a:p>
          <a:p>
            <a:pPr lvl="1"/>
            <a:r>
              <a:rPr lang="en-US" sz="1200">
                <a:latin typeface="Arial" panose="020B0604020202020204" pitchFamily="34" charset="0"/>
                <a:cs typeface="Arial" panose="020B0604020202020204" pitchFamily="34" charset="0"/>
              </a:rPr>
              <a:t>        year and D.O.B.</a:t>
            </a:r>
          </a:p>
          <a:p>
            <a:pPr lvl="1"/>
            <a:endParaRPr lang="en-US" sz="1200">
              <a:latin typeface="Arial" panose="020B0604020202020204" pitchFamily="34" charset="0"/>
              <a:cs typeface="Arial" panose="020B0604020202020204" pitchFamily="34" charset="0"/>
            </a:endParaRPr>
          </a:p>
          <a:p>
            <a:r>
              <a:rPr lang="en-US" sz="1200">
                <a:latin typeface="Arial" panose="020B0604020202020204" pitchFamily="34" charset="0"/>
                <a:cs typeface="Arial" panose="020B0604020202020204" pitchFamily="34" charset="0"/>
              </a:rPr>
              <a:t>        Gap in Education using Year difference &amp; degree column.</a:t>
            </a:r>
          </a:p>
          <a:p>
            <a:endParaRPr lang="en-US" sz="1200">
              <a:latin typeface="Arial" panose="020B0604020202020204" pitchFamily="34" charset="0"/>
              <a:cs typeface="Arial" panose="020B0604020202020204" pitchFamily="34" charset="0"/>
            </a:endParaRPr>
          </a:p>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1"/>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5FD9B9D-5ACC-3D41-A2FC-5A5C82618043}"/>
              </a:ext>
            </a:extLst>
          </p:cNvPr>
          <p:cNvPicPr>
            <a:picLocks noChangeAspect="1"/>
          </p:cNvPicPr>
          <p:nvPr/>
        </p:nvPicPr>
        <p:blipFill>
          <a:blip r:embed="rId3">
            <a:alphaModFix amt="86000"/>
            <a:duotone>
              <a:prstClr val="black"/>
              <a:srgbClr val="D9C3A5">
                <a:tint val="50000"/>
                <a:satMod val="180000"/>
              </a:srgbClr>
            </a:duotone>
            <a:extLst>
              <a:ext uri="{BEBA8EAE-BF5A-486C-A8C5-ECC9F3942E4B}">
                <a14:imgProps xmlns:a14="http://schemas.microsoft.com/office/drawing/2010/main">
                  <a14:imgLayer r:embed="rId4">
                    <a14:imgEffect>
                      <a14:colorTemperature colorTemp="10183"/>
                    </a14:imgEffect>
                    <a14:imgEffect>
                      <a14:saturation sat="400000"/>
                    </a14:imgEffect>
                  </a14:imgLayer>
                </a14:imgProps>
              </a:ext>
              <a:ext uri="{837473B0-CC2E-450A-ABE3-18F120FF3D39}">
                <a1611:picAttrSrcUrl xmlns:a1611="http://schemas.microsoft.com/office/drawing/2016/11/main" r:id="rId5"/>
              </a:ext>
            </a:extLst>
          </a:blip>
          <a:stretch>
            <a:fillRect/>
          </a:stretch>
        </p:blipFill>
        <p:spPr>
          <a:xfrm>
            <a:off x="0" y="7025"/>
            <a:ext cx="9143999" cy="5143499"/>
          </a:xfrm>
          <a:prstGeom prst="rect">
            <a:avLst/>
          </a:prstGeom>
        </p:spPr>
      </p:pic>
      <p:sp>
        <p:nvSpPr>
          <p:cNvPr id="11" name="Google Shape;131;p17">
            <a:extLst>
              <a:ext uri="{FF2B5EF4-FFF2-40B4-BE49-F238E27FC236}">
                <a16:creationId xmlns:a16="http://schemas.microsoft.com/office/drawing/2014/main" id="{BB1E3AF9-DB82-F849-92B9-835D4AA7F38D}"/>
              </a:ext>
            </a:extLst>
          </p:cNvPr>
          <p:cNvSpPr txBox="1">
            <a:spLocks/>
          </p:cNvSpPr>
          <p:nvPr/>
        </p:nvSpPr>
        <p:spPr>
          <a:xfrm>
            <a:off x="514350" y="2263175"/>
            <a:ext cx="5557200" cy="631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IN" sz="4100">
              <a:solidFill>
                <a:schemeClr val="accent1"/>
              </a:solidFill>
              <a:latin typeface="Barlow" pitchFamily="2" charset="77"/>
            </a:endParaRPr>
          </a:p>
        </p:txBody>
      </p:sp>
      <p:sp>
        <p:nvSpPr>
          <p:cNvPr id="8" name="TextBox 7">
            <a:extLst>
              <a:ext uri="{FF2B5EF4-FFF2-40B4-BE49-F238E27FC236}">
                <a16:creationId xmlns:a16="http://schemas.microsoft.com/office/drawing/2014/main" id="{5F4843A5-CF4A-D240-9E28-A74D18C42AF3}"/>
              </a:ext>
            </a:extLst>
          </p:cNvPr>
          <p:cNvSpPr txBox="1"/>
          <p:nvPr/>
        </p:nvSpPr>
        <p:spPr>
          <a:xfrm>
            <a:off x="228600" y="468516"/>
            <a:ext cx="3413051" cy="2616101"/>
          </a:xfrm>
          <a:prstGeom prst="rect">
            <a:avLst/>
          </a:prstGeom>
          <a:noFill/>
        </p:spPr>
        <p:txBody>
          <a:bodyPr wrap="square" rtlCol="0">
            <a:spAutoFit/>
          </a:bodyPr>
          <a:lstStyle/>
          <a:p>
            <a:r>
              <a:rPr lang="en-US" sz="4100" b="1">
                <a:solidFill>
                  <a:srgbClr val="FFC000"/>
                </a:solidFill>
                <a:latin typeface="Barlow" pitchFamily="2" charset="77"/>
              </a:rPr>
              <a:t>Exploratory Data Analysis</a:t>
            </a:r>
          </a:p>
          <a:p>
            <a:r>
              <a:rPr lang="en-US" sz="4100" b="1">
                <a:solidFill>
                  <a:srgbClr val="FFC000"/>
                </a:solidFill>
                <a:latin typeface="Barlow" pitchFamily="2" charset="77"/>
              </a:rPr>
              <a:t>(EDA)</a:t>
            </a:r>
          </a:p>
          <a:p>
            <a:endParaRPr lang="en-US" sz="4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3"/>
        <p:cNvGrpSpPr/>
        <p:nvPr/>
      </p:nvGrpSpPr>
      <p:grpSpPr>
        <a:xfrm>
          <a:off x="0" y="0"/>
          <a:ext cx="0" cy="0"/>
          <a:chOff x="0" y="0"/>
          <a:chExt cx="0" cy="0"/>
        </a:xfrm>
      </p:grpSpPr>
      <p:pic>
        <p:nvPicPr>
          <p:cNvPr id="184" name="Google Shape;184;p21"/>
          <p:cNvPicPr preferRelativeResize="0"/>
          <p:nvPr/>
        </p:nvPicPr>
        <p:blipFill rotWithShape="1">
          <a:blip r:embed="rId3">
            <a:alphaModFix/>
          </a:blip>
          <a:srcRect t="81482"/>
          <a:stretch/>
        </p:blipFill>
        <p:spPr>
          <a:xfrm rot="-5400000" flipH="1">
            <a:off x="7047697" y="1441265"/>
            <a:ext cx="3537567" cy="655037"/>
          </a:xfrm>
          <a:prstGeom prst="rect">
            <a:avLst/>
          </a:prstGeom>
          <a:noFill/>
          <a:ln>
            <a:noFill/>
          </a:ln>
        </p:spPr>
      </p:pic>
      <p:pic>
        <p:nvPicPr>
          <p:cNvPr id="202" name="Google Shape;202;p21"/>
          <p:cNvPicPr preferRelativeResize="0"/>
          <p:nvPr/>
        </p:nvPicPr>
        <p:blipFill rotWithShape="1">
          <a:blip r:embed="rId3">
            <a:alphaModFix/>
          </a:blip>
          <a:srcRect t="81482"/>
          <a:stretch/>
        </p:blipFill>
        <p:spPr>
          <a:xfrm rot="-5400000" flipH="1">
            <a:off x="7047697" y="4977502"/>
            <a:ext cx="3537567" cy="655037"/>
          </a:xfrm>
          <a:prstGeom prst="rect">
            <a:avLst/>
          </a:prstGeom>
          <a:noFill/>
          <a:ln>
            <a:noFill/>
          </a:ln>
        </p:spPr>
      </p:pic>
      <p:sp>
        <p:nvSpPr>
          <p:cNvPr id="9" name="TextBox 8">
            <a:extLst>
              <a:ext uri="{FF2B5EF4-FFF2-40B4-BE49-F238E27FC236}">
                <a16:creationId xmlns:a16="http://schemas.microsoft.com/office/drawing/2014/main" id="{77CFEF7F-FE03-D849-B71A-B67E34C9FA32}"/>
              </a:ext>
            </a:extLst>
          </p:cNvPr>
          <p:cNvSpPr txBox="1"/>
          <p:nvPr/>
        </p:nvSpPr>
        <p:spPr>
          <a:xfrm>
            <a:off x="3925358" y="58456"/>
            <a:ext cx="4527384" cy="830997"/>
          </a:xfrm>
          <a:prstGeom prst="rect">
            <a:avLst/>
          </a:prstGeom>
          <a:noFill/>
        </p:spPr>
        <p:txBody>
          <a:bodyPr wrap="square" rtlCol="0">
            <a:spAutoFit/>
          </a:bodyPr>
          <a:lstStyle/>
          <a:p>
            <a:r>
              <a:rPr lang="en-US" sz="1600" b="1">
                <a:latin typeface="Barlow" pitchFamily="2" charset="77"/>
                <a:cs typeface="Arial" panose="020B0604020202020204" pitchFamily="34" charset="0"/>
              </a:rPr>
              <a:t>We Conclude the following based on our observations:</a:t>
            </a:r>
          </a:p>
          <a:p>
            <a:endParaRPr lang="en-US" sz="1600">
              <a:latin typeface="Barlow" pitchFamily="2" charset="77"/>
            </a:endParaRPr>
          </a:p>
        </p:txBody>
      </p:sp>
      <p:sp>
        <p:nvSpPr>
          <p:cNvPr id="10" name="TextBox 9">
            <a:extLst>
              <a:ext uri="{FF2B5EF4-FFF2-40B4-BE49-F238E27FC236}">
                <a16:creationId xmlns:a16="http://schemas.microsoft.com/office/drawing/2014/main" id="{4D638087-C3EB-6E49-9073-6C35ABC5AF30}"/>
              </a:ext>
            </a:extLst>
          </p:cNvPr>
          <p:cNvSpPr txBox="1"/>
          <p:nvPr/>
        </p:nvSpPr>
        <p:spPr>
          <a:xfrm>
            <a:off x="3809440" y="756813"/>
            <a:ext cx="4800273" cy="1077218"/>
          </a:xfrm>
          <a:prstGeom prst="rect">
            <a:avLst/>
          </a:prstGeom>
          <a:noFill/>
        </p:spPr>
        <p:txBody>
          <a:bodyPr wrap="square" lIns="91440" tIns="45720" rIns="91440" bIns="45720" rtlCol="0" anchor="t">
            <a:spAutoFit/>
          </a:bodyPr>
          <a:lstStyle/>
          <a:p>
            <a:pPr marL="285750" indent="-285750">
              <a:buFont typeface="Wingdings" pitchFamily="2" charset="2"/>
              <a:buChar char="Ø"/>
            </a:pPr>
            <a:r>
              <a:rPr lang="en-US" sz="1200" b="1">
                <a:latin typeface="Barlow" pitchFamily="2" charset="77"/>
              </a:rPr>
              <a:t>The Target: salary column is highly right skewed. As we had not removed the outliers in the data, so we have used transformation techniques for the model building.</a:t>
            </a:r>
            <a:endParaRPr lang="en-US" sz="1200" b="1">
              <a:latin typeface="Barlow" pitchFamily="2" charset="77"/>
              <a:cs typeface="Arial" panose="020B0604020202020204" pitchFamily="34" charset="0"/>
            </a:endParaRPr>
          </a:p>
          <a:p>
            <a:endParaRPr lang="en-US" b="1">
              <a:latin typeface="Barlow" pitchFamily="2" charset="77"/>
              <a:cs typeface="Arial" panose="020B0604020202020204" pitchFamily="34" charset="0"/>
            </a:endParaRPr>
          </a:p>
          <a:p>
            <a:endParaRPr lang="en-US" b="1">
              <a:latin typeface="Barlow" pitchFamily="2" charset="77"/>
            </a:endParaRPr>
          </a:p>
        </p:txBody>
      </p:sp>
      <p:pic>
        <p:nvPicPr>
          <p:cNvPr id="40" name="Picture 2">
            <a:extLst>
              <a:ext uri="{FF2B5EF4-FFF2-40B4-BE49-F238E27FC236}">
                <a16:creationId xmlns:a16="http://schemas.microsoft.com/office/drawing/2014/main" id="{65419AE5-D610-F44C-B1C8-0FC75AF66DCE}"/>
              </a:ext>
            </a:extLst>
          </p:cNvPr>
          <p:cNvPicPr>
            <a:picLocks noChangeAspect="1"/>
          </p:cNvPicPr>
          <p:nvPr/>
        </p:nvPicPr>
        <p:blipFill>
          <a:blip r:embed="rId4"/>
          <a:stretch>
            <a:fillRect/>
          </a:stretch>
        </p:blipFill>
        <p:spPr>
          <a:xfrm>
            <a:off x="262016" y="137913"/>
            <a:ext cx="3547424" cy="1921666"/>
          </a:xfrm>
          <a:prstGeom prst="rect">
            <a:avLst/>
          </a:prstGeom>
        </p:spPr>
      </p:pic>
      <p:pic>
        <p:nvPicPr>
          <p:cNvPr id="43" name="Picture 5">
            <a:extLst>
              <a:ext uri="{FF2B5EF4-FFF2-40B4-BE49-F238E27FC236}">
                <a16:creationId xmlns:a16="http://schemas.microsoft.com/office/drawing/2014/main" id="{A0CF0B62-FD72-A445-BA1A-BFB6A3F5DE15}"/>
              </a:ext>
            </a:extLst>
          </p:cNvPr>
          <p:cNvPicPr>
            <a:picLocks noChangeAspect="1"/>
          </p:cNvPicPr>
          <p:nvPr/>
        </p:nvPicPr>
        <p:blipFill>
          <a:blip r:embed="rId5"/>
          <a:stretch>
            <a:fillRect/>
          </a:stretch>
        </p:blipFill>
        <p:spPr>
          <a:xfrm>
            <a:off x="208857" y="3010126"/>
            <a:ext cx="3716501" cy="1963777"/>
          </a:xfrm>
          <a:prstGeom prst="rect">
            <a:avLst/>
          </a:prstGeom>
        </p:spPr>
      </p:pic>
      <p:pic>
        <p:nvPicPr>
          <p:cNvPr id="45" name="Picture 3">
            <a:extLst>
              <a:ext uri="{FF2B5EF4-FFF2-40B4-BE49-F238E27FC236}">
                <a16:creationId xmlns:a16="http://schemas.microsoft.com/office/drawing/2014/main" id="{52D01577-0940-E044-A931-93DBD32DA5F9}"/>
              </a:ext>
            </a:extLst>
          </p:cNvPr>
          <p:cNvPicPr>
            <a:picLocks noChangeAspect="1"/>
          </p:cNvPicPr>
          <p:nvPr/>
        </p:nvPicPr>
        <p:blipFill>
          <a:blip r:embed="rId6"/>
          <a:stretch>
            <a:fillRect/>
          </a:stretch>
        </p:blipFill>
        <p:spPr>
          <a:xfrm>
            <a:off x="4786183" y="1579260"/>
            <a:ext cx="3576237" cy="1921666"/>
          </a:xfrm>
          <a:prstGeom prst="rect">
            <a:avLst/>
          </a:prstGeom>
        </p:spPr>
      </p:pic>
      <p:sp>
        <p:nvSpPr>
          <p:cNvPr id="2" name="TextBox 1">
            <a:extLst>
              <a:ext uri="{FF2B5EF4-FFF2-40B4-BE49-F238E27FC236}">
                <a16:creationId xmlns:a16="http://schemas.microsoft.com/office/drawing/2014/main" id="{10F8EEC4-F43A-4C8E-B4D1-DC7AA8024C96}"/>
              </a:ext>
            </a:extLst>
          </p:cNvPr>
          <p:cNvSpPr txBox="1"/>
          <p:nvPr/>
        </p:nvSpPr>
        <p:spPr>
          <a:xfrm>
            <a:off x="84867" y="2220538"/>
            <a:ext cx="487990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itchFamily="2" charset="2"/>
              <a:buChar char="Ø"/>
            </a:pPr>
            <a:r>
              <a:rPr lang="en-US" sz="1200" b="1">
                <a:latin typeface="Barlow" pitchFamily="2" charset="77"/>
              </a:rPr>
              <a:t>Most of the students are having salary less than 7.5 L.P.A whereas the highest salary of the students is 40 L.P.A.</a:t>
            </a:r>
          </a:p>
          <a:p>
            <a:endParaRPr lang="en-US" sz="1200" b="1">
              <a:latin typeface="Barlow" pitchFamily="2" charset="77"/>
            </a:endParaRPr>
          </a:p>
        </p:txBody>
      </p:sp>
      <p:sp>
        <p:nvSpPr>
          <p:cNvPr id="4" name="TextBox 3">
            <a:extLst>
              <a:ext uri="{FF2B5EF4-FFF2-40B4-BE49-F238E27FC236}">
                <a16:creationId xmlns:a16="http://schemas.microsoft.com/office/drawing/2014/main" id="{B1D6DD6C-AC43-0849-9EA8-D79B5968EF35}"/>
              </a:ext>
            </a:extLst>
          </p:cNvPr>
          <p:cNvSpPr txBox="1"/>
          <p:nvPr/>
        </p:nvSpPr>
        <p:spPr>
          <a:xfrm>
            <a:off x="3913594" y="3842653"/>
            <a:ext cx="4635744" cy="830997"/>
          </a:xfrm>
          <a:prstGeom prst="rect">
            <a:avLst/>
          </a:prstGeom>
          <a:noFill/>
        </p:spPr>
        <p:txBody>
          <a:bodyPr wrap="square" lIns="91440" tIns="45720" rIns="91440" bIns="45720" rtlCol="0" anchor="t">
            <a:spAutoFit/>
          </a:bodyPr>
          <a:lstStyle/>
          <a:p>
            <a:pPr marL="285750" indent="-285750">
              <a:buFont typeface="Wingdings" pitchFamily="2" charset="2"/>
              <a:buChar char="Ø"/>
            </a:pPr>
            <a:r>
              <a:rPr lang="en-US" sz="1200" b="1">
                <a:latin typeface="Barlow" pitchFamily="2" charset="77"/>
              </a:rPr>
              <a:t>The concentration of the blue cluster is at the top right corner, so we inferred that the students who scored more in 10</a:t>
            </a:r>
            <a:r>
              <a:rPr lang="en-US" sz="1200" b="1" baseline="30000">
                <a:latin typeface="Barlow" pitchFamily="2" charset="77"/>
              </a:rPr>
              <a:t>th</a:t>
            </a:r>
            <a:r>
              <a:rPr lang="en-US" sz="1200" b="1">
                <a:latin typeface="Barlow" pitchFamily="2" charset="77"/>
              </a:rPr>
              <a:t> and 12</a:t>
            </a:r>
            <a:r>
              <a:rPr lang="en-US" sz="1200" b="1" baseline="30000">
                <a:latin typeface="Barlow" pitchFamily="2" charset="77"/>
              </a:rPr>
              <a:t>th</a:t>
            </a:r>
            <a:r>
              <a:rPr lang="en-US" sz="1200" b="1">
                <a:latin typeface="Barlow" pitchFamily="2" charset="77"/>
              </a:rPr>
              <a:t> boards got the Premium Tier 1 colleges in their Graduation.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0"/>
        <p:cNvGrpSpPr/>
        <p:nvPr/>
      </p:nvGrpSpPr>
      <p:grpSpPr>
        <a:xfrm>
          <a:off x="0" y="0"/>
          <a:ext cx="0" cy="0"/>
          <a:chOff x="0" y="0"/>
          <a:chExt cx="0" cy="0"/>
        </a:xfrm>
      </p:grpSpPr>
      <p:sp>
        <p:nvSpPr>
          <p:cNvPr id="176" name="Google Shape;176;p20"/>
          <p:cNvSpPr/>
          <p:nvPr/>
        </p:nvSpPr>
        <p:spPr>
          <a:xfrm>
            <a:off x="150" y="4493350"/>
            <a:ext cx="9144000" cy="650100"/>
          </a:xfrm>
          <a:prstGeom prst="rect">
            <a:avLst/>
          </a:prstGeom>
          <a:solidFill>
            <a:srgbClr val="F5F5E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EBE71ED0-910E-0149-B7C8-18294F1108F8}"/>
              </a:ext>
            </a:extLst>
          </p:cNvPr>
          <p:cNvSpPr txBox="1"/>
          <p:nvPr/>
        </p:nvSpPr>
        <p:spPr>
          <a:xfrm>
            <a:off x="625033" y="456196"/>
            <a:ext cx="3946967" cy="646331"/>
          </a:xfrm>
          <a:prstGeom prst="rect">
            <a:avLst/>
          </a:prstGeom>
          <a:noFill/>
        </p:spPr>
        <p:txBody>
          <a:bodyPr wrap="square" rtlCol="0">
            <a:spAutoFit/>
          </a:bodyPr>
          <a:lstStyle/>
          <a:p>
            <a:pPr marL="171450" indent="-171450">
              <a:buFont typeface="Wingdings" pitchFamily="2" charset="2"/>
              <a:buChar char="Ø"/>
            </a:pPr>
            <a:r>
              <a:rPr lang="en-US" sz="1200" b="1">
                <a:latin typeface="Barlow" pitchFamily="2" charset="77"/>
              </a:rPr>
              <a:t>Based on college tier both males and females who graduated from a Tier1 college has got higher salary as compared to the middle facilities colleges.</a:t>
            </a:r>
          </a:p>
        </p:txBody>
      </p:sp>
      <p:sp>
        <p:nvSpPr>
          <p:cNvPr id="11" name="TextBox 10">
            <a:extLst>
              <a:ext uri="{FF2B5EF4-FFF2-40B4-BE49-F238E27FC236}">
                <a16:creationId xmlns:a16="http://schemas.microsoft.com/office/drawing/2014/main" id="{262AA4F2-FA09-DC4A-831E-9BDE509616D9}"/>
              </a:ext>
            </a:extLst>
          </p:cNvPr>
          <p:cNvSpPr txBox="1"/>
          <p:nvPr/>
        </p:nvSpPr>
        <p:spPr>
          <a:xfrm>
            <a:off x="4257222" y="2309039"/>
            <a:ext cx="4658471" cy="830997"/>
          </a:xfrm>
          <a:prstGeom prst="rect">
            <a:avLst/>
          </a:prstGeom>
          <a:noFill/>
        </p:spPr>
        <p:txBody>
          <a:bodyPr wrap="square" rtlCol="0">
            <a:spAutoFit/>
          </a:bodyPr>
          <a:lstStyle/>
          <a:p>
            <a:pPr marL="171450" indent="-171450">
              <a:buFont typeface="Wingdings" pitchFamily="2" charset="2"/>
              <a:buChar char="Ø"/>
            </a:pPr>
            <a:r>
              <a:rPr lang="en-US" sz="1200" b="1">
                <a:latin typeface="Barlow" pitchFamily="2" charset="77"/>
              </a:rPr>
              <a:t>The salary makers from both tier colleges had better pay than those who did MTech in their post graduation but the highest salary makers among all the students were those who did BTech in their graduation.</a:t>
            </a:r>
          </a:p>
        </p:txBody>
      </p:sp>
      <p:sp>
        <p:nvSpPr>
          <p:cNvPr id="13" name="TextBox 12">
            <a:extLst>
              <a:ext uri="{FF2B5EF4-FFF2-40B4-BE49-F238E27FC236}">
                <a16:creationId xmlns:a16="http://schemas.microsoft.com/office/drawing/2014/main" id="{586E81F1-2DE6-CE42-BDB5-E18B9FEC3A33}"/>
              </a:ext>
            </a:extLst>
          </p:cNvPr>
          <p:cNvSpPr txBox="1"/>
          <p:nvPr/>
        </p:nvSpPr>
        <p:spPr>
          <a:xfrm>
            <a:off x="299039" y="3448833"/>
            <a:ext cx="4272961" cy="1015663"/>
          </a:xfrm>
          <a:prstGeom prst="rect">
            <a:avLst/>
          </a:prstGeom>
          <a:noFill/>
        </p:spPr>
        <p:txBody>
          <a:bodyPr wrap="square" rtlCol="0">
            <a:spAutoFit/>
          </a:bodyPr>
          <a:lstStyle/>
          <a:p>
            <a:pPr marL="171450" indent="-171450">
              <a:buFont typeface="Wingdings" pitchFamily="2" charset="2"/>
              <a:buChar char="Ø"/>
            </a:pPr>
            <a:r>
              <a:rPr lang="en-US" sz="1200" b="1" dirty="0">
                <a:latin typeface="Barlow" pitchFamily="2" charset="77"/>
              </a:rPr>
              <a:t>The highest average salary makers were from the Instrumentation and Control Engineering followed by Industrial and Production Engineering, whereas the lowest average salary makers were from the Biotechnology background.</a:t>
            </a:r>
          </a:p>
        </p:txBody>
      </p:sp>
      <p:pic>
        <p:nvPicPr>
          <p:cNvPr id="27" name="Picture 7" descr="Chart, background pattern&#10;&#10;Description automatically generated">
            <a:extLst>
              <a:ext uri="{FF2B5EF4-FFF2-40B4-BE49-F238E27FC236}">
                <a16:creationId xmlns:a16="http://schemas.microsoft.com/office/drawing/2014/main" id="{DF15AE78-55D1-8548-9721-A9EB482B2A1D}"/>
              </a:ext>
            </a:extLst>
          </p:cNvPr>
          <p:cNvPicPr>
            <a:picLocks noChangeAspect="1"/>
          </p:cNvPicPr>
          <p:nvPr/>
        </p:nvPicPr>
        <p:blipFill>
          <a:blip r:embed="rId3"/>
          <a:stretch>
            <a:fillRect/>
          </a:stretch>
        </p:blipFill>
        <p:spPr>
          <a:xfrm>
            <a:off x="4257221" y="3301556"/>
            <a:ext cx="4261745" cy="1841258"/>
          </a:xfrm>
          <a:prstGeom prst="rect">
            <a:avLst/>
          </a:prstGeom>
        </p:spPr>
      </p:pic>
      <p:pic>
        <p:nvPicPr>
          <p:cNvPr id="28" name="Picture 4">
            <a:extLst>
              <a:ext uri="{FF2B5EF4-FFF2-40B4-BE49-F238E27FC236}">
                <a16:creationId xmlns:a16="http://schemas.microsoft.com/office/drawing/2014/main" id="{5FBFA8AE-BE67-EB4F-897F-60AAF436B047}"/>
              </a:ext>
            </a:extLst>
          </p:cNvPr>
          <p:cNvPicPr>
            <a:picLocks noChangeAspect="1"/>
          </p:cNvPicPr>
          <p:nvPr/>
        </p:nvPicPr>
        <p:blipFill>
          <a:blip r:embed="rId4"/>
          <a:stretch>
            <a:fillRect/>
          </a:stretch>
        </p:blipFill>
        <p:spPr>
          <a:xfrm>
            <a:off x="4771108" y="101278"/>
            <a:ext cx="3747859" cy="2039973"/>
          </a:xfrm>
          <a:prstGeom prst="rect">
            <a:avLst/>
          </a:prstGeom>
        </p:spPr>
      </p:pic>
      <p:pic>
        <p:nvPicPr>
          <p:cNvPr id="29" name="Picture 6" descr="Chart&#10;&#10;Description automatically generated">
            <a:extLst>
              <a:ext uri="{FF2B5EF4-FFF2-40B4-BE49-F238E27FC236}">
                <a16:creationId xmlns:a16="http://schemas.microsoft.com/office/drawing/2014/main" id="{3556EB64-B2F5-5542-9F2F-CB1D11E82DB9}"/>
              </a:ext>
            </a:extLst>
          </p:cNvPr>
          <p:cNvPicPr>
            <a:picLocks noChangeAspect="1"/>
          </p:cNvPicPr>
          <p:nvPr/>
        </p:nvPicPr>
        <p:blipFill>
          <a:blip r:embed="rId5"/>
          <a:stretch>
            <a:fillRect/>
          </a:stretch>
        </p:blipFill>
        <p:spPr>
          <a:xfrm>
            <a:off x="81799" y="1187314"/>
            <a:ext cx="3946967" cy="2182390"/>
          </a:xfrm>
          <a:prstGeom prst="rect">
            <a:avLst/>
          </a:prstGeom>
        </p:spPr>
      </p:pic>
    </p:spTree>
  </p:cSld>
  <p:clrMapOvr>
    <a:masterClrMapping/>
  </p:clrMapOvr>
</p:sld>
</file>

<file path=ppt/theme/theme1.xml><?xml version="1.0" encoding="utf-8"?>
<a:theme xmlns:a="http://schemas.openxmlformats.org/drawingml/2006/main" name="Business Geometric Template">
  <a:themeElements>
    <a:clrScheme name="Custom 347">
      <a:dk1>
        <a:srgbClr val="363739"/>
      </a:dk1>
      <a:lt1>
        <a:srgbClr val="FFFFFF"/>
      </a:lt1>
      <a:dk2>
        <a:srgbClr val="888888"/>
      </a:dk2>
      <a:lt2>
        <a:srgbClr val="F5F5EF"/>
      </a:lt2>
      <a:accent1>
        <a:srgbClr val="EFBC49"/>
      </a:accent1>
      <a:accent2>
        <a:srgbClr val="D8A530"/>
      </a:accent2>
      <a:accent3>
        <a:srgbClr val="AB8540"/>
      </a:accent3>
      <a:accent4>
        <a:srgbClr val="494F56"/>
      </a:accent4>
      <a:accent5>
        <a:srgbClr val="888888"/>
      </a:accent5>
      <a:accent6>
        <a:srgbClr val="B1B1B2"/>
      </a:accent6>
      <a:hlink>
        <a:srgbClr val="36373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TotalTime>
  <Words>1257</Words>
  <Application>Microsoft Macintosh PowerPoint</Application>
  <PresentationFormat>On-screen Show (16:9)</PresentationFormat>
  <Paragraphs>130</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Barlow</vt:lpstr>
      <vt:lpstr>Wingdings</vt:lpstr>
      <vt:lpstr>Arial</vt:lpstr>
      <vt:lpstr>Barlow Medium</vt:lpstr>
      <vt:lpstr>Georgia</vt:lpstr>
      <vt:lpstr>Business Geometric Template</vt:lpstr>
      <vt:lpstr>Salary Prediction using Linear Regression</vt:lpstr>
      <vt:lpstr>About</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Algorithm</vt:lpstr>
      <vt:lpstr>PowerPoint Presentation</vt:lpstr>
      <vt:lpstr>PowerPoint Presentation</vt:lpstr>
      <vt:lpstr>PowerPoint Presentation</vt:lpstr>
      <vt:lpstr>Conclusions and Proposed Solutions</vt:lpstr>
      <vt:lpstr>PowerPoint Presentation</vt:lpstr>
      <vt:lpstr>Mentor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Salary Prediction using Linear Regression</dc:title>
  <cp:lastModifiedBy>emailgunjan.s@gmail.com</cp:lastModifiedBy>
  <cp:revision>6</cp:revision>
  <dcterms:modified xsi:type="dcterms:W3CDTF">2022-01-27T16:09:49Z</dcterms:modified>
</cp:coreProperties>
</file>